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256" r:id="rId5"/>
    <p:sldId id="257" r:id="rId6"/>
    <p:sldId id="260" r:id="rId7"/>
    <p:sldId id="269" r:id="rId8"/>
    <p:sldId id="258" r:id="rId9"/>
    <p:sldId id="261" r:id="rId10"/>
    <p:sldId id="286" r:id="rId11"/>
    <p:sldId id="287" r:id="rId12"/>
    <p:sldId id="289" r:id="rId13"/>
    <p:sldId id="288" r:id="rId14"/>
    <p:sldId id="290" r:id="rId15"/>
    <p:sldId id="291" r:id="rId16"/>
    <p:sldId id="292" r:id="rId17"/>
    <p:sldId id="293" r:id="rId18"/>
    <p:sldId id="294" r:id="rId19"/>
    <p:sldId id="295" r:id="rId20"/>
    <p:sldId id="298" r:id="rId21"/>
    <p:sldId id="296" r:id="rId22"/>
    <p:sldId id="283" r:id="rId23"/>
    <p:sldId id="300" r:id="rId24"/>
    <p:sldId id="301" r:id="rId25"/>
    <p:sldId id="303" r:id="rId26"/>
    <p:sldId id="304" r:id="rId27"/>
    <p:sldId id="264" r:id="rId28"/>
    <p:sldId id="305" r:id="rId29"/>
    <p:sldId id="266" r:id="rId30"/>
    <p:sldId id="307" r:id="rId31"/>
    <p:sldId id="26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85A"/>
    <a:srgbClr val="47C3D3"/>
    <a:srgbClr val="40B9C8"/>
    <a:srgbClr val="299CAB"/>
    <a:srgbClr val="2FAFFF"/>
    <a:srgbClr val="1A6771"/>
    <a:srgbClr val="003352"/>
    <a:srgbClr val="0D79AF"/>
    <a:srgbClr val="07415F"/>
    <a:srgbClr val="0065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>
        <p:scale>
          <a:sx n="75" d="100"/>
          <a:sy n="75" d="100"/>
        </p:scale>
        <p:origin x="648" y="47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8/4/2024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8/4/2024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9290" y="2015756"/>
            <a:ext cx="7077456" cy="2458212"/>
          </a:xfrm>
        </p:spPr>
        <p:txBody>
          <a:bodyPr/>
          <a:lstStyle/>
          <a:p>
            <a:r>
              <a:rPr lang="en-US" sz="5400" dirty="0"/>
              <a:t>Leave</a:t>
            </a:r>
            <a:br>
              <a:rPr lang="en-US" sz="5400" dirty="0"/>
            </a:br>
            <a:r>
              <a:rPr lang="en-US" sz="5400" dirty="0"/>
              <a:t>Management </a:t>
            </a:r>
            <a:br>
              <a:rPr lang="en-US" sz="5400" dirty="0"/>
            </a:br>
            <a:r>
              <a:rPr lang="en-US" sz="5400" dirty="0"/>
              <a:t>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964418-96BD-EB32-389D-88F410435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7259" y="1079204"/>
            <a:ext cx="4865572" cy="4865572"/>
          </a:xfrm>
          <a:prstGeom prst="rect">
            <a:avLst/>
          </a:prstGeom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6F9412-4D26-1BBA-9EEA-B682BA43E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0746" y="324270"/>
            <a:ext cx="5923534" cy="5923534"/>
          </a:xfrm>
          <a:prstGeom prst="rect">
            <a:avLst/>
          </a:prstGeom>
          <a:effectLst>
            <a:outerShdw blurRad="190500" dist="889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reveal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A246E37-C652-29E0-67C8-5AF9988C383B}"/>
              </a:ext>
            </a:extLst>
          </p:cNvPr>
          <p:cNvSpPr/>
          <p:nvPr/>
        </p:nvSpPr>
        <p:spPr>
          <a:xfrm>
            <a:off x="2002463" y="631196"/>
            <a:ext cx="1525772" cy="680484"/>
          </a:xfrm>
          <a:prstGeom prst="roundRect">
            <a:avLst>
              <a:gd name="adj" fmla="val 494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USER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35D76BB-202E-1883-0032-02219B4D6640}"/>
              </a:ext>
            </a:extLst>
          </p:cNvPr>
          <p:cNvSpPr/>
          <p:nvPr/>
        </p:nvSpPr>
        <p:spPr>
          <a:xfrm>
            <a:off x="4513521" y="1787153"/>
            <a:ext cx="1945757" cy="723014"/>
          </a:xfrm>
          <a:prstGeom prst="roundRect">
            <a:avLst>
              <a:gd name="adj" fmla="val 41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Authentication &amp; Authorization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BC06017-E9DF-6059-77F4-23D4E3C7B308}"/>
              </a:ext>
            </a:extLst>
          </p:cNvPr>
          <p:cNvSpPr/>
          <p:nvPr/>
        </p:nvSpPr>
        <p:spPr>
          <a:xfrm>
            <a:off x="2440174" y="3479944"/>
            <a:ext cx="1525772" cy="544477"/>
          </a:xfrm>
          <a:prstGeom prst="roundRect">
            <a:avLst>
              <a:gd name="adj" fmla="val 494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Employee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8D9F6C6-8770-0321-957E-63FD84D53826}"/>
              </a:ext>
            </a:extLst>
          </p:cNvPr>
          <p:cNvSpPr/>
          <p:nvPr/>
        </p:nvSpPr>
        <p:spPr>
          <a:xfrm>
            <a:off x="7108753" y="3265524"/>
            <a:ext cx="1525772" cy="565740"/>
          </a:xfrm>
          <a:prstGeom prst="roundRect">
            <a:avLst>
              <a:gd name="adj" fmla="val 494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Admin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04F8ECB-B859-F4CE-330E-FFD69BE54B5C}"/>
              </a:ext>
            </a:extLst>
          </p:cNvPr>
          <p:cNvCxnSpPr>
            <a:cxnSpLocks/>
            <a:stCxn id="3" idx="3"/>
            <a:endCxn id="5" idx="0"/>
          </p:cNvCxnSpPr>
          <p:nvPr/>
        </p:nvCxnSpPr>
        <p:spPr>
          <a:xfrm>
            <a:off x="3528235" y="971438"/>
            <a:ext cx="1958165" cy="81571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AB9CB183-69EC-5935-0514-D498D1BB122F}"/>
              </a:ext>
            </a:extLst>
          </p:cNvPr>
          <p:cNvCxnSpPr>
            <a:cxnSpLocks/>
            <a:stCxn id="5" idx="1"/>
            <a:endCxn id="10" idx="0"/>
          </p:cNvCxnSpPr>
          <p:nvPr/>
        </p:nvCxnSpPr>
        <p:spPr>
          <a:xfrm rot="10800000" flipV="1">
            <a:off x="3203061" y="2148660"/>
            <a:ext cx="1310461" cy="1331284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D9A18838-5EE3-1FFD-140B-CE54B9006CDA}"/>
              </a:ext>
            </a:extLst>
          </p:cNvPr>
          <p:cNvCxnSpPr>
            <a:cxnSpLocks/>
            <a:stCxn id="5" idx="3"/>
            <a:endCxn id="12" idx="0"/>
          </p:cNvCxnSpPr>
          <p:nvPr/>
        </p:nvCxnSpPr>
        <p:spPr>
          <a:xfrm>
            <a:off x="6459278" y="2148660"/>
            <a:ext cx="1412361" cy="1116864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61103-24E4-81AF-05B8-1BC89AFE1B86}"/>
              </a:ext>
            </a:extLst>
          </p:cNvPr>
          <p:cNvSpPr/>
          <p:nvPr/>
        </p:nvSpPr>
        <p:spPr>
          <a:xfrm>
            <a:off x="321633" y="4608984"/>
            <a:ext cx="1680830" cy="668079"/>
          </a:xfrm>
          <a:prstGeom prst="roundRect">
            <a:avLst>
              <a:gd name="adj" fmla="val 494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Details</a:t>
            </a:r>
          </a:p>
          <a:p>
            <a:pPr algn="ctr"/>
            <a:r>
              <a:rPr lang="en-IN" dirty="0"/>
              <a:t>Management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7F2421F-CEE0-6257-04CB-204D60A1F0B0}"/>
              </a:ext>
            </a:extLst>
          </p:cNvPr>
          <p:cNvSpPr/>
          <p:nvPr/>
        </p:nvSpPr>
        <p:spPr>
          <a:xfrm>
            <a:off x="5729621" y="4486712"/>
            <a:ext cx="1933354" cy="668079"/>
          </a:xfrm>
          <a:prstGeom prst="roundRect">
            <a:avLst>
              <a:gd name="adj" fmla="val 494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Leave Management</a:t>
            </a:r>
          </a:p>
        </p:txBody>
      </p: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47021451-302A-7C51-305E-C5AE4DDE8D92}"/>
              </a:ext>
            </a:extLst>
          </p:cNvPr>
          <p:cNvCxnSpPr>
            <a:cxnSpLocks/>
            <a:stCxn id="10" idx="1"/>
            <a:endCxn id="26" idx="0"/>
          </p:cNvCxnSpPr>
          <p:nvPr/>
        </p:nvCxnSpPr>
        <p:spPr>
          <a:xfrm rot="10800000" flipV="1">
            <a:off x="1162048" y="3752182"/>
            <a:ext cx="1278126" cy="85680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4F08C7F5-8A0A-B776-7E60-B651D49BC08E}"/>
              </a:ext>
            </a:extLst>
          </p:cNvPr>
          <p:cNvCxnSpPr>
            <a:cxnSpLocks/>
            <a:stCxn id="12" idx="1"/>
            <a:endCxn id="28" idx="0"/>
          </p:cNvCxnSpPr>
          <p:nvPr/>
        </p:nvCxnSpPr>
        <p:spPr>
          <a:xfrm rot="10800000" flipV="1">
            <a:off x="6696299" y="3548394"/>
            <a:ext cx="412455" cy="93831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8E190BCB-40B9-9FD4-185A-07F3D268D206}"/>
              </a:ext>
            </a:extLst>
          </p:cNvPr>
          <p:cNvSpPr/>
          <p:nvPr/>
        </p:nvSpPr>
        <p:spPr>
          <a:xfrm>
            <a:off x="8910086" y="4486712"/>
            <a:ext cx="1933354" cy="668079"/>
          </a:xfrm>
          <a:prstGeom prst="roundRect">
            <a:avLst>
              <a:gd name="adj" fmla="val 494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Employee</a:t>
            </a:r>
          </a:p>
          <a:p>
            <a:pPr algn="ctr"/>
            <a:r>
              <a:rPr lang="en-IN" dirty="0"/>
              <a:t>Management</a:t>
            </a:r>
          </a:p>
        </p:txBody>
      </p: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5F87CC3B-55DC-52B0-A5F6-6BFE876B27C8}"/>
              </a:ext>
            </a:extLst>
          </p:cNvPr>
          <p:cNvCxnSpPr>
            <a:stCxn id="12" idx="2"/>
            <a:endCxn id="68" idx="0"/>
          </p:cNvCxnSpPr>
          <p:nvPr/>
        </p:nvCxnSpPr>
        <p:spPr>
          <a:xfrm rot="16200000" flipH="1">
            <a:off x="8546477" y="3156426"/>
            <a:ext cx="655448" cy="2005124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4C573BA7-2E33-7D3C-52C4-CF2F5B12C1E0}"/>
              </a:ext>
            </a:extLst>
          </p:cNvPr>
          <p:cNvSpPr/>
          <p:nvPr/>
        </p:nvSpPr>
        <p:spPr>
          <a:xfrm>
            <a:off x="3002814" y="5153905"/>
            <a:ext cx="1776521" cy="668079"/>
          </a:xfrm>
          <a:prstGeom prst="roundRect">
            <a:avLst>
              <a:gd name="adj" fmla="val 494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Leave</a:t>
            </a:r>
          </a:p>
          <a:p>
            <a:pPr algn="ctr"/>
            <a:r>
              <a:rPr lang="en-IN" dirty="0"/>
              <a:t>Management</a:t>
            </a:r>
          </a:p>
        </p:txBody>
      </p: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1B2D7FFC-CB1B-EB48-D309-495B87F8A236}"/>
              </a:ext>
            </a:extLst>
          </p:cNvPr>
          <p:cNvCxnSpPr>
            <a:cxnSpLocks/>
            <a:stCxn id="10" idx="2"/>
            <a:endCxn id="79" idx="0"/>
          </p:cNvCxnSpPr>
          <p:nvPr/>
        </p:nvCxnSpPr>
        <p:spPr>
          <a:xfrm rot="16200000" flipH="1">
            <a:off x="2982325" y="4245155"/>
            <a:ext cx="1129484" cy="688015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2195BA89-3E66-A23A-EAE9-E101A6DB5434}"/>
              </a:ext>
            </a:extLst>
          </p:cNvPr>
          <p:cNvSpPr/>
          <p:nvPr/>
        </p:nvSpPr>
        <p:spPr>
          <a:xfrm>
            <a:off x="9817395" y="2510167"/>
            <a:ext cx="1933354" cy="668079"/>
          </a:xfrm>
          <a:prstGeom prst="roundRect">
            <a:avLst>
              <a:gd name="adj" fmla="val 494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Leave Status Management</a:t>
            </a:r>
          </a:p>
        </p:txBody>
      </p:sp>
      <p:cxnSp>
        <p:nvCxnSpPr>
          <p:cNvPr id="96" name="Connector: Elbow 95">
            <a:extLst>
              <a:ext uri="{FF2B5EF4-FFF2-40B4-BE49-F238E27FC236}">
                <a16:creationId xmlns:a16="http://schemas.microsoft.com/office/drawing/2014/main" id="{87911428-63D5-FC84-0580-923A32A66E39}"/>
              </a:ext>
            </a:extLst>
          </p:cNvPr>
          <p:cNvCxnSpPr>
            <a:cxnSpLocks/>
            <a:stCxn id="12" idx="3"/>
            <a:endCxn id="93" idx="1"/>
          </p:cNvCxnSpPr>
          <p:nvPr/>
        </p:nvCxnSpPr>
        <p:spPr>
          <a:xfrm flipV="1">
            <a:off x="8634525" y="2844207"/>
            <a:ext cx="1182870" cy="7041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370148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54167" y="1568515"/>
            <a:ext cx="4341178" cy="1243584"/>
          </a:xfrm>
        </p:spPr>
        <p:txBody>
          <a:bodyPr/>
          <a:lstStyle/>
          <a:p>
            <a:r>
              <a:rPr lang="en-US" dirty="0"/>
              <a:t>DFD Level 2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539F2-EE4D-8C34-A959-C9D4474F84E3}"/>
              </a:ext>
            </a:extLst>
          </p:cNvPr>
          <p:cNvSpPr txBox="1"/>
          <p:nvPr/>
        </p:nvSpPr>
        <p:spPr>
          <a:xfrm>
            <a:off x="4333722" y="2812099"/>
            <a:ext cx="761618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Level 2 goes a level further. It breaks the sub-modules into individual model and shows the data flow it them.</a:t>
            </a:r>
          </a:p>
          <a:p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	Bellow are the DFD levels of: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Authentication &amp; Authorization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Employee Leave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Admin Leave &amp; Status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Employee Management</a:t>
            </a:r>
          </a:p>
        </p:txBody>
      </p:sp>
    </p:spTree>
    <p:extLst>
      <p:ext uri="{BB962C8B-B14F-4D97-AF65-F5344CB8AC3E}">
        <p14:creationId xmlns:p14="http://schemas.microsoft.com/office/powerpoint/2010/main" val="1275382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3BC33D-00B9-6870-A820-391FBF1A03E8}"/>
              </a:ext>
            </a:extLst>
          </p:cNvPr>
          <p:cNvSpPr txBox="1"/>
          <p:nvPr/>
        </p:nvSpPr>
        <p:spPr>
          <a:xfrm>
            <a:off x="192173" y="508103"/>
            <a:ext cx="8101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User Authentication &amp; Authoriza</a:t>
            </a:r>
            <a:r>
              <a:rPr lang="en-IN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76E5CBE-219B-7349-F231-5B5368BCC942}"/>
              </a:ext>
            </a:extLst>
          </p:cNvPr>
          <p:cNvSpPr/>
          <p:nvPr/>
        </p:nvSpPr>
        <p:spPr>
          <a:xfrm>
            <a:off x="1961706" y="1565723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USER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34290C-3950-3150-8634-0E01023D6E78}"/>
              </a:ext>
            </a:extLst>
          </p:cNvPr>
          <p:cNvSpPr/>
          <p:nvPr/>
        </p:nvSpPr>
        <p:spPr>
          <a:xfrm>
            <a:off x="4576971" y="2190789"/>
            <a:ext cx="1417674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Login Request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FB4EFE0-957D-523A-DC0C-448DFBCFD859}"/>
              </a:ext>
            </a:extLst>
          </p:cNvPr>
          <p:cNvSpPr/>
          <p:nvPr/>
        </p:nvSpPr>
        <p:spPr>
          <a:xfrm>
            <a:off x="1860697" y="3333307"/>
            <a:ext cx="1970568" cy="693855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Verify</a:t>
            </a:r>
          </a:p>
          <a:p>
            <a:pPr algn="ctr"/>
            <a:r>
              <a:rPr lang="en-IN" sz="1600" dirty="0"/>
              <a:t>Employee Access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3AD0598-A086-C0F1-0795-DD06518CCFA9}"/>
              </a:ext>
            </a:extLst>
          </p:cNvPr>
          <p:cNvSpPr/>
          <p:nvPr/>
        </p:nvSpPr>
        <p:spPr>
          <a:xfrm>
            <a:off x="7038753" y="3269512"/>
            <a:ext cx="1699437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Verify Admin</a:t>
            </a:r>
          </a:p>
          <a:p>
            <a:pPr algn="ctr"/>
            <a:r>
              <a:rPr lang="en-IN" sz="1600" dirty="0"/>
              <a:t>Access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17D37AB-D6CB-A574-CBFF-802FF2D6B83C}"/>
              </a:ext>
            </a:extLst>
          </p:cNvPr>
          <p:cNvSpPr/>
          <p:nvPr/>
        </p:nvSpPr>
        <p:spPr>
          <a:xfrm>
            <a:off x="4576971" y="4878573"/>
            <a:ext cx="1646274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Upload Details</a:t>
            </a:r>
            <a:br>
              <a:rPr lang="en-IN" sz="1600" dirty="0"/>
            </a:br>
            <a:r>
              <a:rPr lang="en-IN" sz="1600" dirty="0"/>
              <a:t>Request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8FF375AC-8E3D-06E8-41FC-B6C2E1DE84EA}"/>
              </a:ext>
            </a:extLst>
          </p:cNvPr>
          <p:cNvCxnSpPr>
            <a:stCxn id="4" idx="3"/>
            <a:endCxn id="5" idx="0"/>
          </p:cNvCxnSpPr>
          <p:nvPr/>
        </p:nvCxnSpPr>
        <p:spPr>
          <a:xfrm>
            <a:off x="3205715" y="1842170"/>
            <a:ext cx="2080093" cy="348619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2ABD02ED-C297-73C9-5EC4-AAB7C7BFD6DC}"/>
              </a:ext>
            </a:extLst>
          </p:cNvPr>
          <p:cNvCxnSpPr>
            <a:cxnSpLocks/>
            <a:stCxn id="5" idx="1"/>
            <a:endCxn id="6" idx="0"/>
          </p:cNvCxnSpPr>
          <p:nvPr/>
        </p:nvCxnSpPr>
        <p:spPr>
          <a:xfrm rot="10800000" flipV="1">
            <a:off x="2845981" y="2513955"/>
            <a:ext cx="1730990" cy="819352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A918346C-1E85-98E0-AAA7-8CCEF465CA70}"/>
              </a:ext>
            </a:extLst>
          </p:cNvPr>
          <p:cNvCxnSpPr>
            <a:stCxn id="5" idx="3"/>
            <a:endCxn id="7" idx="0"/>
          </p:cNvCxnSpPr>
          <p:nvPr/>
        </p:nvCxnSpPr>
        <p:spPr>
          <a:xfrm>
            <a:off x="5994645" y="2513955"/>
            <a:ext cx="1893827" cy="755557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0ABAE19-9E35-5359-09CB-4AEE36E932B1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3831265" y="3680235"/>
            <a:ext cx="1568843" cy="119833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478518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1E2D28-466F-C066-E8E2-4FC33CB3112B}"/>
              </a:ext>
            </a:extLst>
          </p:cNvPr>
          <p:cNvSpPr txBox="1"/>
          <p:nvPr/>
        </p:nvSpPr>
        <p:spPr>
          <a:xfrm>
            <a:off x="239233" y="510363"/>
            <a:ext cx="6776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Employee Leave management</a:t>
            </a:r>
            <a:endParaRPr lang="en-IN" sz="3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14FE167-6B47-F5FD-3298-7D7A0C1FC648}"/>
              </a:ext>
            </a:extLst>
          </p:cNvPr>
          <p:cNvSpPr/>
          <p:nvPr/>
        </p:nvSpPr>
        <p:spPr>
          <a:xfrm>
            <a:off x="3737343" y="1597620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USER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4FB77A6-5C52-146E-3893-3C4C1EF9F917}"/>
              </a:ext>
            </a:extLst>
          </p:cNvPr>
          <p:cNvSpPr/>
          <p:nvPr/>
        </p:nvSpPr>
        <p:spPr>
          <a:xfrm>
            <a:off x="1225941" y="3654703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Fill Details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E797C04-3493-679B-E0E1-43DC7820C8C1}"/>
              </a:ext>
            </a:extLst>
          </p:cNvPr>
          <p:cNvSpPr/>
          <p:nvPr/>
        </p:nvSpPr>
        <p:spPr>
          <a:xfrm>
            <a:off x="1990945" y="2556967"/>
            <a:ext cx="1417674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Apply leave</a:t>
            </a:r>
          </a:p>
          <a:p>
            <a:pPr algn="ctr"/>
            <a:r>
              <a:rPr lang="en-IN" sz="1600" dirty="0"/>
              <a:t>Request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7CE3E86-166C-A120-6FCB-7DCB4A8CD264}"/>
              </a:ext>
            </a:extLst>
          </p:cNvPr>
          <p:cNvSpPr/>
          <p:nvPr/>
        </p:nvSpPr>
        <p:spPr>
          <a:xfrm>
            <a:off x="5240974" y="3284819"/>
            <a:ext cx="1417674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View leave</a:t>
            </a:r>
          </a:p>
          <a:p>
            <a:pPr algn="ctr"/>
            <a:r>
              <a:rPr lang="en-IN" sz="1600" dirty="0"/>
              <a:t>Request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855225-0447-1A63-8329-03703EE420A3}"/>
              </a:ext>
            </a:extLst>
          </p:cNvPr>
          <p:cNvSpPr/>
          <p:nvPr/>
        </p:nvSpPr>
        <p:spPr>
          <a:xfrm>
            <a:off x="7610793" y="1949785"/>
            <a:ext cx="2016988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View leave Balance</a:t>
            </a:r>
          </a:p>
          <a:p>
            <a:pPr algn="ctr"/>
            <a:r>
              <a:rPr lang="en-IN" sz="1600" dirty="0"/>
              <a:t>Request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028027A-78C6-F40A-BA21-8AEF7738BA6E}"/>
              </a:ext>
            </a:extLst>
          </p:cNvPr>
          <p:cNvSpPr/>
          <p:nvPr/>
        </p:nvSpPr>
        <p:spPr>
          <a:xfrm>
            <a:off x="2974997" y="4280576"/>
            <a:ext cx="1537831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Validate Details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4AEB71E-00EF-B713-49C8-B574AB283B77}"/>
              </a:ext>
            </a:extLst>
          </p:cNvPr>
          <p:cNvSpPr/>
          <p:nvPr/>
        </p:nvSpPr>
        <p:spPr>
          <a:xfrm>
            <a:off x="1011248" y="5202385"/>
            <a:ext cx="1816395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Leave Request Accepted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1329D4F-D34A-5AF3-0B28-C4488C700395}"/>
              </a:ext>
            </a:extLst>
          </p:cNvPr>
          <p:cNvSpPr/>
          <p:nvPr/>
        </p:nvSpPr>
        <p:spPr>
          <a:xfrm>
            <a:off x="5942453" y="4811719"/>
            <a:ext cx="1816395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View Leave </a:t>
            </a:r>
          </a:p>
          <a:p>
            <a:pPr algn="ctr"/>
            <a:r>
              <a:rPr lang="en-IN" sz="1600" dirty="0"/>
              <a:t>Response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58FAF31-835E-5EA3-27F8-02ABD8E8287D}"/>
              </a:ext>
            </a:extLst>
          </p:cNvPr>
          <p:cNvSpPr/>
          <p:nvPr/>
        </p:nvSpPr>
        <p:spPr>
          <a:xfrm>
            <a:off x="8658447" y="3725103"/>
            <a:ext cx="1938668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View Leave balance Response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7CA0DA05-F287-E67D-1808-6A071341D038}"/>
              </a:ext>
            </a:extLst>
          </p:cNvPr>
          <p:cNvCxnSpPr>
            <a:stCxn id="3" idx="1"/>
            <a:endCxn id="5" idx="0"/>
          </p:cNvCxnSpPr>
          <p:nvPr/>
        </p:nvCxnSpPr>
        <p:spPr>
          <a:xfrm rot="10800000" flipV="1">
            <a:off x="2699783" y="1874067"/>
            <a:ext cx="1037561" cy="68290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3B746D4A-270A-2445-CE71-AF27792E569B}"/>
              </a:ext>
            </a:extLst>
          </p:cNvPr>
          <p:cNvCxnSpPr>
            <a:stCxn id="3" idx="2"/>
            <a:endCxn id="6" idx="0"/>
          </p:cNvCxnSpPr>
          <p:nvPr/>
        </p:nvCxnSpPr>
        <p:spPr>
          <a:xfrm rot="16200000" flipH="1">
            <a:off x="4587426" y="1922434"/>
            <a:ext cx="1134306" cy="1590463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7BB7ED81-913E-4C2D-7547-957CE33A7C02}"/>
              </a:ext>
            </a:extLst>
          </p:cNvPr>
          <p:cNvCxnSpPr>
            <a:stCxn id="3" idx="3"/>
            <a:endCxn id="7" idx="1"/>
          </p:cNvCxnSpPr>
          <p:nvPr/>
        </p:nvCxnSpPr>
        <p:spPr>
          <a:xfrm>
            <a:off x="4981352" y="1874067"/>
            <a:ext cx="2629441" cy="398884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0030B342-802D-ACCC-A453-9AEEF30A4E05}"/>
              </a:ext>
            </a:extLst>
          </p:cNvPr>
          <p:cNvCxnSpPr>
            <a:stCxn id="5" idx="1"/>
            <a:endCxn id="4" idx="0"/>
          </p:cNvCxnSpPr>
          <p:nvPr/>
        </p:nvCxnSpPr>
        <p:spPr>
          <a:xfrm rot="10800000" flipV="1">
            <a:off x="1847947" y="2880133"/>
            <a:ext cx="142999" cy="77457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66482FF1-B994-9A8D-0425-9F295CA871E5}"/>
              </a:ext>
            </a:extLst>
          </p:cNvPr>
          <p:cNvCxnSpPr>
            <a:stCxn id="4" idx="3"/>
            <a:endCxn id="8" idx="0"/>
          </p:cNvCxnSpPr>
          <p:nvPr/>
        </p:nvCxnSpPr>
        <p:spPr>
          <a:xfrm>
            <a:off x="2469950" y="3931150"/>
            <a:ext cx="1273963" cy="34942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1241990A-80C1-0DFA-CFCE-53A00AA6AD7A}"/>
              </a:ext>
            </a:extLst>
          </p:cNvPr>
          <p:cNvCxnSpPr>
            <a:stCxn id="8" idx="2"/>
            <a:endCxn id="9" idx="0"/>
          </p:cNvCxnSpPr>
          <p:nvPr/>
        </p:nvCxnSpPr>
        <p:spPr>
          <a:xfrm rot="5400000">
            <a:off x="2647222" y="4105694"/>
            <a:ext cx="368916" cy="1824467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2C19BACC-4CD6-58C2-A06E-83EF0F72E88F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rot="16200000" flipH="1">
            <a:off x="5959947" y="3921014"/>
            <a:ext cx="880569" cy="90084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82485C0C-94A6-724F-27DA-80E4D8C205C2}"/>
              </a:ext>
            </a:extLst>
          </p:cNvPr>
          <p:cNvCxnSpPr>
            <a:stCxn id="7" idx="2"/>
            <a:endCxn id="11" idx="0"/>
          </p:cNvCxnSpPr>
          <p:nvPr/>
        </p:nvCxnSpPr>
        <p:spPr>
          <a:xfrm rot="16200000" flipH="1">
            <a:off x="8559041" y="2656362"/>
            <a:ext cx="1128987" cy="1008494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31670E10-DF58-AC59-2111-D1FE68C7D018}"/>
              </a:ext>
            </a:extLst>
          </p:cNvPr>
          <p:cNvSpPr/>
          <p:nvPr/>
        </p:nvSpPr>
        <p:spPr>
          <a:xfrm>
            <a:off x="3886199" y="5701306"/>
            <a:ext cx="1816395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Notify Admin</a:t>
            </a:r>
          </a:p>
          <a:p>
            <a:pPr algn="ctr"/>
            <a:r>
              <a:rPr lang="en-IN" sz="1600" dirty="0"/>
              <a:t>Of Request</a:t>
            </a:r>
          </a:p>
        </p:txBody>
      </p: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00C4634D-BAF9-3060-18EC-8CF4C5FDFF33}"/>
              </a:ext>
            </a:extLst>
          </p:cNvPr>
          <p:cNvCxnSpPr>
            <a:stCxn id="9" idx="3"/>
            <a:endCxn id="33" idx="1"/>
          </p:cNvCxnSpPr>
          <p:nvPr/>
        </p:nvCxnSpPr>
        <p:spPr>
          <a:xfrm>
            <a:off x="2827643" y="5525551"/>
            <a:ext cx="1058556" cy="49892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78609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B99E76-9BD6-62B2-F4DF-2EBA455DDD3C}"/>
              </a:ext>
            </a:extLst>
          </p:cNvPr>
          <p:cNvSpPr txBox="1"/>
          <p:nvPr/>
        </p:nvSpPr>
        <p:spPr>
          <a:xfrm>
            <a:off x="239233" y="510363"/>
            <a:ext cx="8032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Admin Leave &amp; Status management</a:t>
            </a:r>
            <a:endParaRPr lang="en-IN" sz="3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19EE6A4-5C74-D502-0753-252D2C07B27F}"/>
              </a:ext>
            </a:extLst>
          </p:cNvPr>
          <p:cNvSpPr/>
          <p:nvPr/>
        </p:nvSpPr>
        <p:spPr>
          <a:xfrm>
            <a:off x="3710762" y="1618886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ADMIN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BC609A6-E2FE-DC3F-E9C5-494DD6C445C9}"/>
              </a:ext>
            </a:extLst>
          </p:cNvPr>
          <p:cNvSpPr/>
          <p:nvPr/>
        </p:nvSpPr>
        <p:spPr>
          <a:xfrm>
            <a:off x="666364" y="2555116"/>
            <a:ext cx="1715040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Get Pending Leave Request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B5ED386-F686-A619-F43D-FFCC3EF2CFC4}"/>
              </a:ext>
            </a:extLst>
          </p:cNvPr>
          <p:cNvSpPr/>
          <p:nvPr/>
        </p:nvSpPr>
        <p:spPr>
          <a:xfrm>
            <a:off x="4725422" y="2889960"/>
            <a:ext cx="1834116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Get Leave Balance Request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BFA0803-AF16-489D-EBBC-7E340346B490}"/>
              </a:ext>
            </a:extLst>
          </p:cNvPr>
          <p:cNvSpPr/>
          <p:nvPr/>
        </p:nvSpPr>
        <p:spPr>
          <a:xfrm>
            <a:off x="391796" y="3977625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Approve Leave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B3D7467-A080-7B23-E951-8D72C01D9258}"/>
              </a:ext>
            </a:extLst>
          </p:cNvPr>
          <p:cNvSpPr/>
          <p:nvPr/>
        </p:nvSpPr>
        <p:spPr>
          <a:xfrm>
            <a:off x="2883359" y="3701179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Reject</a:t>
            </a:r>
          </a:p>
          <a:p>
            <a:pPr algn="ctr"/>
            <a:r>
              <a:rPr lang="en-IN" sz="1400" dirty="0"/>
              <a:t>Leave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1B7E80A-5E5C-235D-77B2-FE6234F94C87}"/>
              </a:ext>
            </a:extLst>
          </p:cNvPr>
          <p:cNvSpPr/>
          <p:nvPr/>
        </p:nvSpPr>
        <p:spPr>
          <a:xfrm>
            <a:off x="1995317" y="5593691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Notify Employee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105E427-7C67-DD00-A572-6AB6561E7372}"/>
              </a:ext>
            </a:extLst>
          </p:cNvPr>
          <p:cNvSpPr/>
          <p:nvPr/>
        </p:nvSpPr>
        <p:spPr>
          <a:xfrm>
            <a:off x="5352493" y="4346778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Edit Leave Balance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134521D-E565-D991-1846-9F258C9E6C93}"/>
              </a:ext>
            </a:extLst>
          </p:cNvPr>
          <p:cNvSpPr/>
          <p:nvPr/>
        </p:nvSpPr>
        <p:spPr>
          <a:xfrm>
            <a:off x="4592488" y="5602542"/>
            <a:ext cx="1834116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Update Leave Balance Request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43863FEB-E87A-70B9-0A3B-E758867ADD18}"/>
              </a:ext>
            </a:extLst>
          </p:cNvPr>
          <p:cNvCxnSpPr>
            <a:stCxn id="4" idx="1"/>
            <a:endCxn id="5" idx="0"/>
          </p:cNvCxnSpPr>
          <p:nvPr/>
        </p:nvCxnSpPr>
        <p:spPr>
          <a:xfrm rot="10800000" flipV="1">
            <a:off x="1523884" y="1895332"/>
            <a:ext cx="2186878" cy="65978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2DA74430-9B2E-2369-EBA0-4DE62AD281F8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 rot="16200000" flipH="1">
            <a:off x="4628533" y="1876012"/>
            <a:ext cx="718181" cy="130971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88D3E77-55E3-1625-65A0-D5188880B92A}"/>
              </a:ext>
            </a:extLst>
          </p:cNvPr>
          <p:cNvCxnSpPr>
            <a:stCxn id="5" idx="2"/>
            <a:endCxn id="8" idx="0"/>
          </p:cNvCxnSpPr>
          <p:nvPr/>
        </p:nvCxnSpPr>
        <p:spPr>
          <a:xfrm rot="5400000">
            <a:off x="880754" y="3334495"/>
            <a:ext cx="776178" cy="510083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C9B38530-B8D1-7ECA-FD91-68C05A750172}"/>
              </a:ext>
            </a:extLst>
          </p:cNvPr>
          <p:cNvCxnSpPr>
            <a:stCxn id="5" idx="3"/>
            <a:endCxn id="9" idx="0"/>
          </p:cNvCxnSpPr>
          <p:nvPr/>
        </p:nvCxnSpPr>
        <p:spPr>
          <a:xfrm>
            <a:off x="2381404" y="2878282"/>
            <a:ext cx="1123960" cy="822897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A96B0C0F-0173-5F5E-EF94-30AA5EA9C0E9}"/>
              </a:ext>
            </a:extLst>
          </p:cNvPr>
          <p:cNvCxnSpPr>
            <a:cxnSpLocks/>
            <a:stCxn id="8" idx="2"/>
            <a:endCxn id="10" idx="1"/>
          </p:cNvCxnSpPr>
          <p:nvPr/>
        </p:nvCxnSpPr>
        <p:spPr>
          <a:xfrm rot="16200000" flipH="1">
            <a:off x="834749" y="4709570"/>
            <a:ext cx="1339620" cy="98151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64BD2DDE-47EC-616B-335E-56E5C955FBC1}"/>
              </a:ext>
            </a:extLst>
          </p:cNvPr>
          <p:cNvCxnSpPr>
            <a:cxnSpLocks/>
            <a:stCxn id="9" idx="3"/>
            <a:endCxn id="10" idx="0"/>
          </p:cNvCxnSpPr>
          <p:nvPr/>
        </p:nvCxnSpPr>
        <p:spPr>
          <a:xfrm flipH="1">
            <a:off x="2617322" y="3977626"/>
            <a:ext cx="1510046" cy="1616065"/>
          </a:xfrm>
          <a:prstGeom prst="bentConnector4">
            <a:avLst>
              <a:gd name="adj1" fmla="val -15139"/>
              <a:gd name="adj2" fmla="val 58553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2CB36DEC-AF8B-C7CE-ABC6-A51FDD7A6A1E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 rot="16200000" flipH="1">
            <a:off x="5403246" y="3775525"/>
            <a:ext cx="810487" cy="3320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6FC4E1A8-11DD-6ACF-1294-BE0F1CDB35C2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rot="5400000">
            <a:off x="5390587" y="5018630"/>
            <a:ext cx="702871" cy="46495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BA3BAAD6-797A-9CA0-639D-EB4ADCCEED4A}"/>
              </a:ext>
            </a:extLst>
          </p:cNvPr>
          <p:cNvSpPr/>
          <p:nvPr/>
        </p:nvSpPr>
        <p:spPr>
          <a:xfrm>
            <a:off x="7138856" y="3026286"/>
            <a:ext cx="1834116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View Leave Request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72C676C1-3F4C-B57C-E2A8-8E921E76A1CE}"/>
              </a:ext>
            </a:extLst>
          </p:cNvPr>
          <p:cNvSpPr/>
          <p:nvPr/>
        </p:nvSpPr>
        <p:spPr>
          <a:xfrm>
            <a:off x="9810596" y="3105834"/>
            <a:ext cx="1834116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Download Report Request</a:t>
            </a: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BE9E719B-380E-F43D-702E-5162A6BC72BA}"/>
              </a:ext>
            </a:extLst>
          </p:cNvPr>
          <p:cNvCxnSpPr>
            <a:stCxn id="4" idx="3"/>
            <a:endCxn id="33" idx="0"/>
          </p:cNvCxnSpPr>
          <p:nvPr/>
        </p:nvCxnSpPr>
        <p:spPr>
          <a:xfrm>
            <a:off x="4954771" y="1895333"/>
            <a:ext cx="3101143" cy="113095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0E4A263B-0D90-1153-E632-6B3970C7FFE4}"/>
              </a:ext>
            </a:extLst>
          </p:cNvPr>
          <p:cNvCxnSpPr>
            <a:cxnSpLocks/>
            <a:stCxn id="4" idx="0"/>
          </p:cNvCxnSpPr>
          <p:nvPr/>
        </p:nvCxnSpPr>
        <p:spPr>
          <a:xfrm rot="16200000" flipH="1">
            <a:off x="6839013" y="-887361"/>
            <a:ext cx="229725" cy="5242219"/>
          </a:xfrm>
          <a:prstGeom prst="bentConnector3">
            <a:avLst>
              <a:gd name="adj1" fmla="val -46284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5" name="Connector: Elbow 64">
            <a:extLst>
              <a:ext uri="{FF2B5EF4-FFF2-40B4-BE49-F238E27FC236}">
                <a16:creationId xmlns:a16="http://schemas.microsoft.com/office/drawing/2014/main" id="{314B7E33-99CB-9055-78AF-CE7F70C683BC}"/>
              </a:ext>
            </a:extLst>
          </p:cNvPr>
          <p:cNvCxnSpPr>
            <a:cxnSpLocks/>
            <a:endCxn id="57" idx="0"/>
          </p:cNvCxnSpPr>
          <p:nvPr/>
        </p:nvCxnSpPr>
        <p:spPr>
          <a:xfrm rot="16200000" flipH="1">
            <a:off x="9845874" y="2224054"/>
            <a:ext cx="610892" cy="1152668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18B71781-AB08-46B7-7870-6B0C2004BCC6}"/>
              </a:ext>
            </a:extLst>
          </p:cNvPr>
          <p:cNvSpPr/>
          <p:nvPr/>
        </p:nvSpPr>
        <p:spPr>
          <a:xfrm>
            <a:off x="6838643" y="5972426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Update </a:t>
            </a:r>
          </a:p>
          <a:p>
            <a:pPr algn="ctr"/>
            <a:r>
              <a:rPr lang="en-IN" sz="1400" dirty="0"/>
              <a:t>conformed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5BB97477-AC33-0318-CC09-CC97766A9CE7}"/>
              </a:ext>
            </a:extLst>
          </p:cNvPr>
          <p:cNvSpPr/>
          <p:nvPr/>
        </p:nvSpPr>
        <p:spPr>
          <a:xfrm>
            <a:off x="10300178" y="4559743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Report PDF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AC5ED5D3-0743-70EE-5B7E-223C8C5EC4F1}"/>
              </a:ext>
            </a:extLst>
          </p:cNvPr>
          <p:cNvSpPr/>
          <p:nvPr/>
        </p:nvSpPr>
        <p:spPr>
          <a:xfrm>
            <a:off x="8035923" y="4850293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View leave </a:t>
            </a:r>
          </a:p>
          <a:p>
            <a:pPr algn="ctr"/>
            <a:r>
              <a:rPr lang="en-IN" sz="1400" dirty="0"/>
              <a:t>Response</a:t>
            </a:r>
          </a:p>
        </p:txBody>
      </p: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90ECA7DF-8EF0-AEC9-24A7-FA84376DBBA1}"/>
              </a:ext>
            </a:extLst>
          </p:cNvPr>
          <p:cNvCxnSpPr>
            <a:stCxn id="11" idx="3"/>
            <a:endCxn id="68" idx="0"/>
          </p:cNvCxnSpPr>
          <p:nvPr/>
        </p:nvCxnSpPr>
        <p:spPr>
          <a:xfrm>
            <a:off x="6596502" y="4623225"/>
            <a:ext cx="864146" cy="134920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A87FA15-8651-962E-89B7-7A95C012599C}"/>
              </a:ext>
            </a:extLst>
          </p:cNvPr>
          <p:cNvCxnSpPr>
            <a:stCxn id="33" idx="2"/>
            <a:endCxn id="70" idx="0"/>
          </p:cNvCxnSpPr>
          <p:nvPr/>
        </p:nvCxnSpPr>
        <p:spPr>
          <a:xfrm rot="16200000" flipH="1">
            <a:off x="7768083" y="3960448"/>
            <a:ext cx="1177676" cy="602014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5E6FB484-AE99-1303-8695-E4CDD23D1B4F}"/>
              </a:ext>
            </a:extLst>
          </p:cNvPr>
          <p:cNvCxnSpPr>
            <a:cxnSpLocks/>
            <a:stCxn id="57" idx="2"/>
            <a:endCxn id="69" idx="1"/>
          </p:cNvCxnSpPr>
          <p:nvPr/>
        </p:nvCxnSpPr>
        <p:spPr>
          <a:xfrm rot="5400000">
            <a:off x="9971904" y="4080439"/>
            <a:ext cx="1084025" cy="427476"/>
          </a:xfrm>
          <a:prstGeom prst="bentConnector4">
            <a:avLst>
              <a:gd name="adj1" fmla="val 37249"/>
              <a:gd name="adj2" fmla="val 153477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AC01071A-5000-6C5D-7339-B9CDA5F4BD62}"/>
              </a:ext>
            </a:extLst>
          </p:cNvPr>
          <p:cNvSpPr/>
          <p:nvPr/>
        </p:nvSpPr>
        <p:spPr>
          <a:xfrm>
            <a:off x="8679800" y="1851988"/>
            <a:ext cx="1834116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View Report Request</a:t>
            </a:r>
          </a:p>
        </p:txBody>
      </p:sp>
    </p:spTree>
    <p:extLst>
      <p:ext uri="{BB962C8B-B14F-4D97-AF65-F5344CB8AC3E}">
        <p14:creationId xmlns:p14="http://schemas.microsoft.com/office/powerpoint/2010/main" val="159626843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A1DA96D-EC00-2EBF-0F5E-B7353C378C29}"/>
              </a:ext>
            </a:extLst>
          </p:cNvPr>
          <p:cNvSpPr/>
          <p:nvPr/>
        </p:nvSpPr>
        <p:spPr>
          <a:xfrm>
            <a:off x="3732027" y="1656100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ADMIN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8D1099-A5D6-49ED-05F5-1F37656A3EFE}"/>
              </a:ext>
            </a:extLst>
          </p:cNvPr>
          <p:cNvSpPr txBox="1"/>
          <p:nvPr/>
        </p:nvSpPr>
        <p:spPr>
          <a:xfrm>
            <a:off x="239233" y="510363"/>
            <a:ext cx="6878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Admin Employee Management</a:t>
            </a:r>
            <a:endParaRPr lang="en-IN" sz="3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B5B9252-7707-BB3C-6D09-970FA5CFB09D}"/>
              </a:ext>
            </a:extLst>
          </p:cNvPr>
          <p:cNvSpPr/>
          <p:nvPr/>
        </p:nvSpPr>
        <p:spPr>
          <a:xfrm>
            <a:off x="900281" y="2657252"/>
            <a:ext cx="1715040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Add Employee Request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A4EFE8B-6323-BC19-F836-50F4AC44B485}"/>
              </a:ext>
            </a:extLst>
          </p:cNvPr>
          <p:cNvSpPr/>
          <p:nvPr/>
        </p:nvSpPr>
        <p:spPr>
          <a:xfrm>
            <a:off x="4199860" y="2963422"/>
            <a:ext cx="1991544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Remove Employee Request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B004B1C-B7B3-1EF6-44A7-4FA232E91B90}"/>
              </a:ext>
            </a:extLst>
          </p:cNvPr>
          <p:cNvSpPr/>
          <p:nvPr/>
        </p:nvSpPr>
        <p:spPr>
          <a:xfrm>
            <a:off x="7607653" y="2208993"/>
            <a:ext cx="2200882" cy="646331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/>
              <a:t>Update Departmental In-charge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7D6B480-CC41-3335-99F8-6F3B57CB6322}"/>
              </a:ext>
            </a:extLst>
          </p:cNvPr>
          <p:cNvSpPr/>
          <p:nvPr/>
        </p:nvSpPr>
        <p:spPr>
          <a:xfrm>
            <a:off x="380883" y="3957074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Notify Employee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6D5D20E-FF1F-2163-6C98-8E47A8BC189C}"/>
              </a:ext>
            </a:extLst>
          </p:cNvPr>
          <p:cNvSpPr/>
          <p:nvPr/>
        </p:nvSpPr>
        <p:spPr>
          <a:xfrm>
            <a:off x="3526320" y="3957074"/>
            <a:ext cx="1244009" cy="55289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Notify Employee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46F11C2-8DC9-4300-2656-3FFE55DFFE78}"/>
              </a:ext>
            </a:extLst>
          </p:cNvPr>
          <p:cNvSpPr/>
          <p:nvPr/>
        </p:nvSpPr>
        <p:spPr>
          <a:xfrm>
            <a:off x="1531089" y="5198910"/>
            <a:ext cx="1626781" cy="721245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Give Application Access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A4AB321-6C92-3883-7D18-05AB4C3E5703}"/>
              </a:ext>
            </a:extLst>
          </p:cNvPr>
          <p:cNvSpPr/>
          <p:nvPr/>
        </p:nvSpPr>
        <p:spPr>
          <a:xfrm>
            <a:off x="4465675" y="5198910"/>
            <a:ext cx="1828800" cy="646332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Revoke Application Access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F8D7339-AAB2-4F66-0421-A8B982934BA7}"/>
              </a:ext>
            </a:extLst>
          </p:cNvPr>
          <p:cNvSpPr/>
          <p:nvPr/>
        </p:nvSpPr>
        <p:spPr>
          <a:xfrm>
            <a:off x="9712842" y="3386469"/>
            <a:ext cx="1796902" cy="691117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Notify Old And New   Employee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6C7AC93-6E19-1A79-65DE-A84AA220E163}"/>
              </a:ext>
            </a:extLst>
          </p:cNvPr>
          <p:cNvSpPr/>
          <p:nvPr/>
        </p:nvSpPr>
        <p:spPr>
          <a:xfrm>
            <a:off x="6867295" y="3760053"/>
            <a:ext cx="2034218" cy="946933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Give New department In charge </a:t>
            </a:r>
          </a:p>
          <a:p>
            <a:pPr algn="ctr"/>
            <a:r>
              <a:rPr lang="en-IN" sz="1400" dirty="0"/>
              <a:t>Admin Access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78D67FD-EC21-54A0-F454-BA3D3FA626A3}"/>
              </a:ext>
            </a:extLst>
          </p:cNvPr>
          <p:cNvSpPr/>
          <p:nvPr/>
        </p:nvSpPr>
        <p:spPr>
          <a:xfrm>
            <a:off x="9257471" y="4913200"/>
            <a:ext cx="2200882" cy="913104"/>
          </a:xfrm>
          <a:prstGeom prst="roundRect">
            <a:avLst>
              <a:gd name="adj" fmla="val 11538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Revoke Admin Access  From Old Department In-charge</a:t>
            </a: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0F299457-DA1C-422C-460E-412A8E01E21F}"/>
              </a:ext>
            </a:extLst>
          </p:cNvPr>
          <p:cNvCxnSpPr>
            <a:stCxn id="3" idx="1"/>
            <a:endCxn id="5" idx="0"/>
          </p:cNvCxnSpPr>
          <p:nvPr/>
        </p:nvCxnSpPr>
        <p:spPr>
          <a:xfrm rot="10800000" flipV="1">
            <a:off x="1757801" y="1932546"/>
            <a:ext cx="1974226" cy="72470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5A58F8E-DD53-8B98-965C-2F00AFBABBE0}"/>
              </a:ext>
            </a:extLst>
          </p:cNvPr>
          <p:cNvCxnSpPr>
            <a:stCxn id="3" idx="2"/>
            <a:endCxn id="6" idx="0"/>
          </p:cNvCxnSpPr>
          <p:nvPr/>
        </p:nvCxnSpPr>
        <p:spPr>
          <a:xfrm rot="16200000" flipH="1">
            <a:off x="4397618" y="2165407"/>
            <a:ext cx="754429" cy="84160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0EAF005E-471A-5EA4-9E67-78EA013894E1}"/>
              </a:ext>
            </a:extLst>
          </p:cNvPr>
          <p:cNvCxnSpPr>
            <a:stCxn id="3" idx="3"/>
            <a:endCxn id="7" idx="0"/>
          </p:cNvCxnSpPr>
          <p:nvPr/>
        </p:nvCxnSpPr>
        <p:spPr>
          <a:xfrm>
            <a:off x="4976036" y="1932547"/>
            <a:ext cx="3732058" cy="27644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4E76F888-8645-30CC-A77D-7F6F5BCB793F}"/>
              </a:ext>
            </a:extLst>
          </p:cNvPr>
          <p:cNvCxnSpPr>
            <a:stCxn id="5" idx="2"/>
            <a:endCxn id="8" idx="0"/>
          </p:cNvCxnSpPr>
          <p:nvPr/>
        </p:nvCxnSpPr>
        <p:spPr>
          <a:xfrm rot="5400000">
            <a:off x="1053600" y="3252872"/>
            <a:ext cx="653491" cy="754913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896A1DD4-3748-79EA-01E4-6C75523F2431}"/>
              </a:ext>
            </a:extLst>
          </p:cNvPr>
          <p:cNvCxnSpPr>
            <a:stCxn id="8" idx="3"/>
            <a:endCxn id="11" idx="0"/>
          </p:cNvCxnSpPr>
          <p:nvPr/>
        </p:nvCxnSpPr>
        <p:spPr>
          <a:xfrm>
            <a:off x="1624892" y="4233521"/>
            <a:ext cx="719588" cy="965389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B8003801-46EA-5AA3-73EA-ECBEBB4ADD5C}"/>
              </a:ext>
            </a:extLst>
          </p:cNvPr>
          <p:cNvCxnSpPr>
            <a:stCxn id="6" idx="1"/>
            <a:endCxn id="10" idx="1"/>
          </p:cNvCxnSpPr>
          <p:nvPr/>
        </p:nvCxnSpPr>
        <p:spPr>
          <a:xfrm rot="10800000" flipV="1">
            <a:off x="3526320" y="3286587"/>
            <a:ext cx="673540" cy="946933"/>
          </a:xfrm>
          <a:prstGeom prst="bentConnector3">
            <a:avLst>
              <a:gd name="adj1" fmla="val 13394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65E75F4E-CE47-57FD-07F1-8C87CD418108}"/>
              </a:ext>
            </a:extLst>
          </p:cNvPr>
          <p:cNvCxnSpPr>
            <a:stCxn id="10" idx="3"/>
            <a:endCxn id="12" idx="0"/>
          </p:cNvCxnSpPr>
          <p:nvPr/>
        </p:nvCxnSpPr>
        <p:spPr>
          <a:xfrm>
            <a:off x="4770329" y="4233521"/>
            <a:ext cx="609746" cy="965389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75284B47-D1A1-C2D8-1513-93372EBA6D77}"/>
              </a:ext>
            </a:extLst>
          </p:cNvPr>
          <p:cNvCxnSpPr>
            <a:stCxn id="7" idx="3"/>
            <a:endCxn id="13" idx="0"/>
          </p:cNvCxnSpPr>
          <p:nvPr/>
        </p:nvCxnSpPr>
        <p:spPr>
          <a:xfrm>
            <a:off x="9808535" y="2532159"/>
            <a:ext cx="802758" cy="85431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54FBA764-F051-9873-0B59-8B1994235E92}"/>
              </a:ext>
            </a:extLst>
          </p:cNvPr>
          <p:cNvCxnSpPr>
            <a:stCxn id="13" idx="1"/>
            <a:endCxn id="14" idx="3"/>
          </p:cNvCxnSpPr>
          <p:nvPr/>
        </p:nvCxnSpPr>
        <p:spPr>
          <a:xfrm rot="10800000" flipV="1">
            <a:off x="8901514" y="3732028"/>
            <a:ext cx="811329" cy="501492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AA1D6F7C-CAEE-E1DA-D1D6-85DA0C2832E8}"/>
              </a:ext>
            </a:extLst>
          </p:cNvPr>
          <p:cNvCxnSpPr>
            <a:stCxn id="13" idx="2"/>
            <a:endCxn id="15" idx="0"/>
          </p:cNvCxnSpPr>
          <p:nvPr/>
        </p:nvCxnSpPr>
        <p:spPr>
          <a:xfrm rot="5400000">
            <a:off x="10066796" y="4368703"/>
            <a:ext cx="835614" cy="25338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68321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072" y="1834330"/>
            <a:ext cx="6261623" cy="1243584"/>
          </a:xfrm>
        </p:spPr>
        <p:txBody>
          <a:bodyPr/>
          <a:lstStyle/>
          <a:p>
            <a:r>
              <a:rPr lang="en-US" dirty="0"/>
              <a:t>Entity Relationship</a:t>
            </a:r>
            <a:br>
              <a:rPr lang="en-US" dirty="0"/>
            </a:br>
            <a:r>
              <a:rPr lang="en-US" dirty="0"/>
              <a:t>Diagram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539F2-EE4D-8C34-A959-C9D4474F84E3}"/>
              </a:ext>
            </a:extLst>
          </p:cNvPr>
          <p:cNvSpPr txBox="1"/>
          <p:nvPr/>
        </p:nvSpPr>
        <p:spPr>
          <a:xfrm>
            <a:off x="3949996" y="3429000"/>
            <a:ext cx="780852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he Entity Relational Diagram(ERD) is used for identifying entities in the database and the relationship between them.</a:t>
            </a:r>
          </a:p>
        </p:txBody>
      </p:sp>
    </p:spTree>
    <p:extLst>
      <p:ext uri="{BB962C8B-B14F-4D97-AF65-F5344CB8AC3E}">
        <p14:creationId xmlns:p14="http://schemas.microsoft.com/office/powerpoint/2010/main" val="105699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8D1099-A5D6-49ED-05F5-1F37656A3EFE}"/>
              </a:ext>
            </a:extLst>
          </p:cNvPr>
          <p:cNvSpPr txBox="1"/>
          <p:nvPr/>
        </p:nvSpPr>
        <p:spPr>
          <a:xfrm>
            <a:off x="1148317" y="221549"/>
            <a:ext cx="2800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ER Diagram</a:t>
            </a:r>
            <a:endParaRPr lang="en-IN" sz="3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C2B6D5-9806-DFDC-3535-DDA27B473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38" y="1057939"/>
            <a:ext cx="10813313" cy="545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372418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5081" y="1712055"/>
            <a:ext cx="6261623" cy="1243584"/>
          </a:xfrm>
        </p:spPr>
        <p:txBody>
          <a:bodyPr/>
          <a:lstStyle/>
          <a:p>
            <a:r>
              <a:rPr lang="en-US" dirty="0"/>
              <a:t>Functional Point Calculation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539F2-EE4D-8C34-A959-C9D4474F84E3}"/>
              </a:ext>
            </a:extLst>
          </p:cNvPr>
          <p:cNvSpPr txBox="1"/>
          <p:nvPr/>
        </p:nvSpPr>
        <p:spPr>
          <a:xfrm>
            <a:off x="4211448" y="3232085"/>
            <a:ext cx="761618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	</a:t>
            </a:r>
            <a:r>
              <a:rPr lang="en-US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 is a part of software development which helps to approximate the cost of development by using inputs, outputs, inquiries, internal files, and external interfaces.</a:t>
            </a:r>
          </a:p>
        </p:txBody>
      </p:sp>
    </p:spTree>
    <p:extLst>
      <p:ext uri="{BB962C8B-B14F-4D97-AF65-F5344CB8AC3E}">
        <p14:creationId xmlns:p14="http://schemas.microsoft.com/office/powerpoint/2010/main" val="3094898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478C69-0A1D-45FF-8600-ED903803F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19</a:t>
            </a:fld>
            <a:endParaRPr lang="en-US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45397F4-8628-6B7F-9790-1DD6B195C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042827"/>
              </p:ext>
            </p:extLst>
          </p:nvPr>
        </p:nvGraphicFramePr>
        <p:xfrm>
          <a:off x="1814033" y="1586220"/>
          <a:ext cx="8006080" cy="402336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910080">
                  <a:extLst>
                    <a:ext uri="{9D8B030D-6E8A-4147-A177-3AD203B41FA5}">
                      <a16:colId xmlns:a16="http://schemas.microsoft.com/office/drawing/2014/main" val="7384321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64944486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1763119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23290725"/>
                    </a:ext>
                  </a:extLst>
                </a:gridCol>
              </a:tblGrid>
              <a:tr h="449915">
                <a:tc rowSpan="2">
                  <a:txBody>
                    <a:bodyPr/>
                    <a:lstStyle/>
                    <a:p>
                      <a:pPr algn="ctr"/>
                      <a:endParaRPr lang="en-IN" sz="200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Functional Unit</a:t>
                      </a:r>
                    </a:p>
                    <a:p>
                      <a:pPr algn="ctr"/>
                      <a:endParaRPr lang="en-IN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Wighting Factor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848064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AVG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8409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solidFill>
                            <a:schemeClr val="bg1"/>
                          </a:solidFill>
                        </a:rPr>
                        <a:t>External Input(EL)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0354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>
                          <a:solidFill>
                            <a:schemeClr val="bg1"/>
                          </a:solidFill>
                        </a:rPr>
                        <a:t>External Output(EO)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4987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>
                          <a:solidFill>
                            <a:schemeClr val="bg1"/>
                          </a:solidFill>
                        </a:rPr>
                        <a:t>External Enquiry(EQ)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5644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>
                          <a:solidFill>
                            <a:schemeClr val="bg1"/>
                          </a:solidFill>
                        </a:rPr>
                        <a:t>Internal Logic Files(ILF)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5466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>
                          <a:solidFill>
                            <a:schemeClr val="bg1"/>
                          </a:solidFill>
                        </a:rPr>
                        <a:t>External Interface Files(EIF)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5870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118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7848" y="255181"/>
            <a:ext cx="7781544" cy="859055"/>
          </a:xfrm>
        </p:spPr>
        <p:txBody>
          <a:bodyPr/>
          <a:lstStyle/>
          <a:p>
            <a:r>
              <a:rPr lang="en-US" dirty="0"/>
              <a:t>Over view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99129A9-F225-EAEB-76E3-6E98923957C0}"/>
              </a:ext>
            </a:extLst>
          </p:cNvPr>
          <p:cNvSpPr/>
          <p:nvPr/>
        </p:nvSpPr>
        <p:spPr>
          <a:xfrm>
            <a:off x="-260349" y="1355299"/>
            <a:ext cx="8458051" cy="632913"/>
          </a:xfrm>
          <a:prstGeom prst="roundRect">
            <a:avLst>
              <a:gd name="adj" fmla="val 50000"/>
            </a:avLst>
          </a:prstGeom>
          <a:solidFill>
            <a:srgbClr val="2FAFFF">
              <a:alpha val="30000"/>
            </a:srgbClr>
          </a:solidFill>
          <a:ln>
            <a:noFill/>
          </a:ln>
          <a:effectLst>
            <a:outerShdw blurRad="254000" dist="25400" dir="6000000" algn="ctr" rotWithShape="0">
              <a:schemeClr val="tx1">
                <a:lumMod val="85000"/>
                <a:lumOff val="15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A23C41-B36D-2BC0-D6A7-D740AAA3633C}"/>
              </a:ext>
            </a:extLst>
          </p:cNvPr>
          <p:cNvSpPr txBox="1"/>
          <p:nvPr/>
        </p:nvSpPr>
        <p:spPr>
          <a:xfrm>
            <a:off x="1744683" y="1429324"/>
            <a:ext cx="2820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Problem Statement</a:t>
            </a:r>
            <a:endParaRPr lang="en-IN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5FFFF218-76D3-867F-6CC4-98001059E200}"/>
              </a:ext>
            </a:extLst>
          </p:cNvPr>
          <p:cNvSpPr/>
          <p:nvPr/>
        </p:nvSpPr>
        <p:spPr>
          <a:xfrm>
            <a:off x="-327023" y="2322086"/>
            <a:ext cx="7259451" cy="632913"/>
          </a:xfrm>
          <a:prstGeom prst="roundRect">
            <a:avLst>
              <a:gd name="adj" fmla="val 50000"/>
            </a:avLst>
          </a:prstGeom>
          <a:solidFill>
            <a:srgbClr val="2FAFFF">
              <a:alpha val="30000"/>
            </a:srgbClr>
          </a:solidFill>
          <a:ln>
            <a:noFill/>
          </a:ln>
          <a:effectLst>
            <a:outerShdw blurRad="254000" dist="25400" dir="6000000" algn="ctr" rotWithShape="0">
              <a:schemeClr val="tx1">
                <a:lumMod val="85000"/>
                <a:lumOff val="15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ABAFB4-B106-CA86-22B9-5B2CE10D13DB}"/>
              </a:ext>
            </a:extLst>
          </p:cNvPr>
          <p:cNvSpPr txBox="1"/>
          <p:nvPr/>
        </p:nvSpPr>
        <p:spPr>
          <a:xfrm>
            <a:off x="1744683" y="2420046"/>
            <a:ext cx="2222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Process Model</a:t>
            </a:r>
            <a:endParaRPr lang="en-IN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9BCBB61-0D55-68A5-911B-FEFAB2A8839E}"/>
              </a:ext>
            </a:extLst>
          </p:cNvPr>
          <p:cNvSpPr/>
          <p:nvPr/>
        </p:nvSpPr>
        <p:spPr>
          <a:xfrm>
            <a:off x="-260349" y="3270087"/>
            <a:ext cx="6166735" cy="632913"/>
          </a:xfrm>
          <a:prstGeom prst="roundRect">
            <a:avLst>
              <a:gd name="adj" fmla="val 50000"/>
            </a:avLst>
          </a:prstGeom>
          <a:solidFill>
            <a:srgbClr val="2FAFFF">
              <a:alpha val="30000"/>
            </a:srgbClr>
          </a:solidFill>
          <a:ln>
            <a:noFill/>
          </a:ln>
          <a:effectLst>
            <a:outerShdw blurRad="254000" dist="25400" dir="6000000" algn="ctr" rotWithShape="0">
              <a:schemeClr val="tx1">
                <a:lumMod val="85000"/>
                <a:lumOff val="15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1AB3295-A68F-DBFA-4CAA-6CDD46712F8D}"/>
              </a:ext>
            </a:extLst>
          </p:cNvPr>
          <p:cNvSpPr txBox="1"/>
          <p:nvPr/>
        </p:nvSpPr>
        <p:spPr>
          <a:xfrm>
            <a:off x="1744683" y="3355710"/>
            <a:ext cx="28216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Data Flow Diagram</a:t>
            </a:r>
            <a:endParaRPr lang="en-IN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8FF889C-AE44-BACF-D15E-74238E73B704}"/>
              </a:ext>
            </a:extLst>
          </p:cNvPr>
          <p:cNvSpPr/>
          <p:nvPr/>
        </p:nvSpPr>
        <p:spPr>
          <a:xfrm>
            <a:off x="-625870" y="4208839"/>
            <a:ext cx="7675256" cy="632913"/>
          </a:xfrm>
          <a:prstGeom prst="roundRect">
            <a:avLst>
              <a:gd name="adj" fmla="val 50000"/>
            </a:avLst>
          </a:prstGeom>
          <a:solidFill>
            <a:srgbClr val="2FAFFF">
              <a:alpha val="30000"/>
            </a:srgbClr>
          </a:solidFill>
          <a:ln>
            <a:noFill/>
          </a:ln>
          <a:effectLst>
            <a:outerShdw blurRad="254000" dist="25400" dir="6000000" algn="ctr" rotWithShape="0">
              <a:schemeClr val="tx1">
                <a:lumMod val="85000"/>
                <a:lumOff val="15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F3D494B-941A-E76A-DA6D-B7209AD12BED}"/>
              </a:ext>
            </a:extLst>
          </p:cNvPr>
          <p:cNvSpPr txBox="1"/>
          <p:nvPr/>
        </p:nvSpPr>
        <p:spPr>
          <a:xfrm>
            <a:off x="1744683" y="4294462"/>
            <a:ext cx="1863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ER Diagram</a:t>
            </a:r>
            <a:endParaRPr lang="en-IN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19E82374-9AB2-14C0-74FC-9A9C421B18B1}"/>
              </a:ext>
            </a:extLst>
          </p:cNvPr>
          <p:cNvSpPr/>
          <p:nvPr/>
        </p:nvSpPr>
        <p:spPr>
          <a:xfrm>
            <a:off x="-479424" y="5074308"/>
            <a:ext cx="8517638" cy="632913"/>
          </a:xfrm>
          <a:prstGeom prst="roundRect">
            <a:avLst>
              <a:gd name="adj" fmla="val 50000"/>
            </a:avLst>
          </a:prstGeom>
          <a:solidFill>
            <a:srgbClr val="2FAFFF">
              <a:alpha val="30000"/>
            </a:srgbClr>
          </a:solidFill>
          <a:ln>
            <a:noFill/>
          </a:ln>
          <a:effectLst>
            <a:outerShdw blurRad="254000" dist="25400" dir="6000000" algn="ctr" rotWithShape="0">
              <a:schemeClr val="tx1">
                <a:lumMod val="85000"/>
                <a:lumOff val="15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F66E3C5-2E09-80AA-0D7D-5C9E25A48145}"/>
              </a:ext>
            </a:extLst>
          </p:cNvPr>
          <p:cNvSpPr txBox="1"/>
          <p:nvPr/>
        </p:nvSpPr>
        <p:spPr>
          <a:xfrm>
            <a:off x="1744683" y="5156840"/>
            <a:ext cx="4698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Functional Point Calculation</a:t>
            </a:r>
            <a:endParaRPr lang="en-IN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B278E5AC-3F39-344D-3251-7939E960B95C}"/>
              </a:ext>
            </a:extLst>
          </p:cNvPr>
          <p:cNvSpPr/>
          <p:nvPr/>
        </p:nvSpPr>
        <p:spPr>
          <a:xfrm>
            <a:off x="-479424" y="5969906"/>
            <a:ext cx="9968982" cy="632913"/>
          </a:xfrm>
          <a:prstGeom prst="roundRect">
            <a:avLst>
              <a:gd name="adj" fmla="val 50000"/>
            </a:avLst>
          </a:prstGeom>
          <a:solidFill>
            <a:srgbClr val="2FAFFF">
              <a:alpha val="30000"/>
            </a:srgbClr>
          </a:solidFill>
          <a:ln>
            <a:noFill/>
          </a:ln>
          <a:effectLst>
            <a:outerShdw blurRad="254000" dist="25400" dir="6000000" algn="ctr" rotWithShape="0">
              <a:schemeClr val="tx1">
                <a:lumMod val="85000"/>
                <a:lumOff val="15000"/>
              </a:scheme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B9BF65B-C8A9-7B89-2654-0706FD980C5D}"/>
              </a:ext>
            </a:extLst>
          </p:cNvPr>
          <p:cNvSpPr txBox="1"/>
          <p:nvPr/>
        </p:nvSpPr>
        <p:spPr>
          <a:xfrm>
            <a:off x="1744682" y="6052438"/>
            <a:ext cx="5680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Basic Path Testing   &amp;   Maintenance</a:t>
            </a:r>
            <a:endParaRPr lang="en-IN" sz="24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40" grpId="0" animBg="1"/>
      <p:bldP spid="41" grpId="0"/>
      <p:bldP spid="42" grpId="0" animBg="1"/>
      <p:bldP spid="43" grpId="0"/>
      <p:bldP spid="44" grpId="0" animBg="1"/>
      <p:bldP spid="45" grpId="0"/>
      <p:bldP spid="46" grpId="0" animBg="1"/>
      <p:bldP spid="47" grpId="0"/>
      <p:bldP spid="48" grpId="0" animBg="1"/>
      <p:bldP spid="4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229" y="435934"/>
            <a:ext cx="10289551" cy="859055"/>
          </a:xfrm>
        </p:spPr>
        <p:txBody>
          <a:bodyPr>
            <a:normAutofit/>
          </a:bodyPr>
          <a:lstStyle/>
          <a:p>
            <a:r>
              <a:rPr lang="en-US" dirty="0"/>
              <a:t>Unadjusted Functional Point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20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4D9488-0F02-CE81-EC54-3F2896C46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045168"/>
              </p:ext>
            </p:extLst>
          </p:nvPr>
        </p:nvGraphicFramePr>
        <p:xfrm>
          <a:off x="523759" y="1696956"/>
          <a:ext cx="6041846" cy="3358824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4011027">
                  <a:extLst>
                    <a:ext uri="{9D8B030D-6E8A-4147-A177-3AD203B41FA5}">
                      <a16:colId xmlns:a16="http://schemas.microsoft.com/office/drawing/2014/main" val="1191649088"/>
                    </a:ext>
                  </a:extLst>
                </a:gridCol>
                <a:gridCol w="2030819">
                  <a:extLst>
                    <a:ext uri="{9D8B030D-6E8A-4147-A177-3AD203B41FA5}">
                      <a16:colId xmlns:a16="http://schemas.microsoft.com/office/drawing/2014/main" val="887141837"/>
                    </a:ext>
                  </a:extLst>
                </a:gridCol>
              </a:tblGrid>
              <a:tr h="559804">
                <a:tc>
                  <a:txBody>
                    <a:bodyPr/>
                    <a:lstStyle/>
                    <a:p>
                      <a:pPr algn="l"/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Measurement 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Avg x 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069640"/>
                  </a:ext>
                </a:extLst>
              </a:tr>
              <a:tr h="559804">
                <a:tc>
                  <a:txBody>
                    <a:bodyPr/>
                    <a:lstStyle/>
                    <a:p>
                      <a:pPr algn="l"/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External Input(EL)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3 * 40 = 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969496"/>
                  </a:ext>
                </a:extLst>
              </a:tr>
              <a:tr h="5598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External Output(EO)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3 * 20 = 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81557"/>
                  </a:ext>
                </a:extLst>
              </a:tr>
              <a:tr h="5598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External Enquiry(EQ)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0 * 30 =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795936"/>
                  </a:ext>
                </a:extLst>
              </a:tr>
              <a:tr h="5598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Internal Logic Files(ILF)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3 * 30 = 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157670"/>
                  </a:ext>
                </a:extLst>
              </a:tr>
              <a:tr h="5598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External Interface Files(EIF)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400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</a:rPr>
                        <a:t>2 * 20 = 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482503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8FF98FE-E663-AFE1-78B1-CB7C21DC0180}"/>
              </a:ext>
            </a:extLst>
          </p:cNvPr>
          <p:cNvSpPr txBox="1"/>
          <p:nvPr/>
        </p:nvSpPr>
        <p:spPr>
          <a:xfrm>
            <a:off x="3128560" y="4037183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2FC49B-71CA-4996-BB6E-5AE0D94D76ED}"/>
              </a:ext>
            </a:extLst>
          </p:cNvPr>
          <p:cNvSpPr txBox="1"/>
          <p:nvPr/>
        </p:nvSpPr>
        <p:spPr>
          <a:xfrm>
            <a:off x="4015146" y="5243594"/>
            <a:ext cx="21741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Total Count: 310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C287B68-F853-6F61-0551-E84F9A42C883}"/>
              </a:ext>
            </a:extLst>
          </p:cNvPr>
          <p:cNvSpPr/>
          <p:nvPr/>
        </p:nvSpPr>
        <p:spPr>
          <a:xfrm>
            <a:off x="7137400" y="1504950"/>
            <a:ext cx="5689600" cy="3467100"/>
          </a:xfrm>
          <a:prstGeom prst="roundRect">
            <a:avLst/>
          </a:prstGeom>
          <a:solidFill>
            <a:schemeClr val="accent2">
              <a:alpha val="84000"/>
            </a:schemeClr>
          </a:solidFill>
          <a:ln>
            <a:noFill/>
          </a:ln>
          <a:effectLst>
            <a:outerShdw blurRad="3302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7DC427-02D9-32C9-FA89-D9739232401C}"/>
              </a:ext>
            </a:extLst>
          </p:cNvPr>
          <p:cNvSpPr txBox="1"/>
          <p:nvPr/>
        </p:nvSpPr>
        <p:spPr>
          <a:xfrm>
            <a:off x="7538188" y="1960752"/>
            <a:ext cx="454541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Complexity Adjustment factor- 3</a:t>
            </a:r>
          </a:p>
          <a:p>
            <a:r>
              <a:rPr lang="en-US" sz="2400" dirty="0">
                <a:solidFill>
                  <a:schemeClr val="bg1"/>
                </a:solidFill>
              </a:rPr>
              <a:t>Σli =14*3= 42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FP=total count*(0.65*0.01*Σli)</a:t>
            </a:r>
          </a:p>
          <a:p>
            <a:r>
              <a:rPr lang="en-US" sz="2400" dirty="0">
                <a:solidFill>
                  <a:schemeClr val="bg1"/>
                </a:solidFill>
              </a:rPr>
              <a:t>FP=310*(0.65+0.42)</a:t>
            </a:r>
          </a:p>
          <a:p>
            <a:r>
              <a:rPr lang="en-US" sz="2400" dirty="0">
                <a:solidFill>
                  <a:schemeClr val="bg1"/>
                </a:solidFill>
              </a:rPr>
              <a:t>FP=310*1.07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38BAD4A-E466-AE29-DF69-70F337227D53}"/>
              </a:ext>
            </a:extLst>
          </p:cNvPr>
          <p:cNvSpPr/>
          <p:nvPr/>
        </p:nvSpPr>
        <p:spPr>
          <a:xfrm>
            <a:off x="6284020" y="5643704"/>
            <a:ext cx="5689600" cy="1036496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457A4C-EE6F-CD1C-5498-2E6092D9C630}"/>
              </a:ext>
            </a:extLst>
          </p:cNvPr>
          <p:cNvSpPr txBox="1"/>
          <p:nvPr/>
        </p:nvSpPr>
        <p:spPr>
          <a:xfrm>
            <a:off x="6388808" y="5808009"/>
            <a:ext cx="58031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/>
              <a:t>Functional Point: </a:t>
            </a:r>
            <a:r>
              <a:rPr lang="en-IN" sz="4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331.7</a:t>
            </a:r>
          </a:p>
        </p:txBody>
      </p:sp>
    </p:spTree>
    <p:extLst>
      <p:ext uri="{BB962C8B-B14F-4D97-AF65-F5344CB8AC3E}">
        <p14:creationId xmlns:p14="http://schemas.microsoft.com/office/powerpoint/2010/main" val="101295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5081" y="1712055"/>
            <a:ext cx="6261623" cy="1243584"/>
          </a:xfrm>
        </p:spPr>
        <p:txBody>
          <a:bodyPr/>
          <a:lstStyle/>
          <a:p>
            <a:r>
              <a:rPr lang="en-US" dirty="0"/>
              <a:t>Effort Calculation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539F2-EE4D-8C34-A959-C9D4474F84E3}"/>
              </a:ext>
            </a:extLst>
          </p:cNvPr>
          <p:cNvSpPr txBox="1"/>
          <p:nvPr/>
        </p:nvSpPr>
        <p:spPr>
          <a:xfrm>
            <a:off x="4493211" y="2780202"/>
            <a:ext cx="7616186" cy="243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	</a:t>
            </a:r>
            <a:r>
              <a:rPr 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 generate an effort calculation for the Leave Management System client project completed</a:t>
            </a:r>
          </a:p>
          <a:p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over four months (May,June,July,Aug), we need to consider several factors such as total effort in hours, effort distribution across different activities, and resource allocation.</a:t>
            </a:r>
          </a:p>
        </p:txBody>
      </p:sp>
    </p:spTree>
    <p:extLst>
      <p:ext uri="{BB962C8B-B14F-4D97-AF65-F5344CB8AC3E}">
        <p14:creationId xmlns:p14="http://schemas.microsoft.com/office/powerpoint/2010/main" val="20470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478C69-0A1D-45FF-8600-ED903803F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AB8C35A-6100-DD85-DF3A-5B1F4EBB508B}"/>
              </a:ext>
            </a:extLst>
          </p:cNvPr>
          <p:cNvSpPr/>
          <p:nvPr/>
        </p:nvSpPr>
        <p:spPr>
          <a:xfrm>
            <a:off x="-1257299" y="548721"/>
            <a:ext cx="6939516" cy="5948916"/>
          </a:xfrm>
          <a:prstGeom prst="roundRect">
            <a:avLst/>
          </a:prstGeom>
          <a:solidFill>
            <a:schemeClr val="accent2">
              <a:alpha val="72000"/>
            </a:schemeClr>
          </a:solidFill>
          <a:ln>
            <a:noFill/>
          </a:ln>
          <a:effectLst>
            <a:outerShdw blurRad="101600" dist="38100" dir="5400000" algn="t" rotWithShape="0">
              <a:prstClr val="black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889EE-FCFF-B2C4-9099-5861DEADAA20}"/>
              </a:ext>
            </a:extLst>
          </p:cNvPr>
          <p:cNvSpPr txBox="1"/>
          <p:nvPr/>
        </p:nvSpPr>
        <p:spPr>
          <a:xfrm>
            <a:off x="161334" y="1261630"/>
            <a:ext cx="5613991" cy="4523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sng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Assumptions</a:t>
            </a:r>
            <a:r>
              <a:rPr lang="en-US" sz="28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Working Days Per Month: </a:t>
            </a: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22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(approximately)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Working Hours Per Day</a:t>
            </a: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: 8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Total Working Days Over Three Months: </a:t>
            </a: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22 days/month * 4 months = 88 days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Total Working Hours Over Three Months: 88</a:t>
            </a: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days * 8 hours/day = 704 hours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B41684E-B0E6-DD4C-42E8-839AADFBF405}"/>
              </a:ext>
            </a:extLst>
          </p:cNvPr>
          <p:cNvSpPr/>
          <p:nvPr/>
        </p:nvSpPr>
        <p:spPr>
          <a:xfrm>
            <a:off x="5868434" y="454542"/>
            <a:ext cx="7751283" cy="5948916"/>
          </a:xfrm>
          <a:prstGeom prst="roundRect">
            <a:avLst/>
          </a:prstGeom>
          <a:solidFill>
            <a:schemeClr val="accent2">
              <a:alpha val="73000"/>
            </a:schemeClr>
          </a:solidFill>
          <a:ln>
            <a:noFill/>
          </a:ln>
          <a:effectLst>
            <a:outerShdw blurRad="101600" dist="38100" dir="5400000" algn="t" rotWithShape="0">
              <a:prstClr val="black"/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301A83-C955-0C72-EE6A-68F32A63C293}"/>
              </a:ext>
            </a:extLst>
          </p:cNvPr>
          <p:cNvSpPr txBox="1"/>
          <p:nvPr/>
        </p:nvSpPr>
        <p:spPr>
          <a:xfrm>
            <a:off x="6197600" y="946288"/>
            <a:ext cx="6095114" cy="4877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u="sng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Activities and Estimated Effort</a:t>
            </a:r>
          </a:p>
          <a:p>
            <a:pPr>
              <a:lnSpc>
                <a:spcPct val="150000"/>
              </a:lnSpc>
            </a:pPr>
            <a:r>
              <a:rPr lang="en-US" sz="2800" b="1" u="sng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Distribution</a:t>
            </a:r>
            <a:r>
              <a:rPr lang="en-US" sz="28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Requirements Gathering and Analysis: 10%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Design (including ERD, DFDs): 15%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Development (coding, implementation):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50%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Testing (unit testing, integration testing):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15%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Documentation and Deployment: 10%</a:t>
            </a:r>
            <a:endParaRPr lang="en-IN" sz="22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29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478C69-0A1D-45FF-8600-ED903803F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B89CAFB-ADC3-F328-7752-C1A09EAC0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en-US" dirty="0"/>
              <a:t>If we break down the effort calculati</a:t>
            </a:r>
            <a:r>
              <a:rPr lang="en-US" dirty="0">
                <a:solidFill>
                  <a:schemeClr val="tx1"/>
                </a:solidFill>
              </a:rPr>
              <a:t>on for each activity: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47FE56C-D656-B002-F9BF-C201555C294F}"/>
              </a:ext>
            </a:extLst>
          </p:cNvPr>
          <p:cNvSpPr/>
          <p:nvPr/>
        </p:nvSpPr>
        <p:spPr>
          <a:xfrm>
            <a:off x="-1089155" y="1569937"/>
            <a:ext cx="6033976" cy="1510515"/>
          </a:xfrm>
          <a:prstGeom prst="roundRect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BC5A1E-6396-49DD-3D52-4F4E6E9DD02B}"/>
              </a:ext>
            </a:extLst>
          </p:cNvPr>
          <p:cNvSpPr txBox="1"/>
          <p:nvPr/>
        </p:nvSpPr>
        <p:spPr>
          <a:xfrm>
            <a:off x="258733" y="1656416"/>
            <a:ext cx="4965278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Requirements Gathering and Analysis: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Effort: 10% of 708 hours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Calculation: 708 * 0.10= 70.8 hours</a:t>
            </a:r>
            <a:endParaRPr lang="en-IN" dirty="0">
              <a:solidFill>
                <a:schemeClr val="bg1"/>
              </a:solidFill>
            </a:endParaRPr>
          </a:p>
          <a:p>
            <a:endParaRPr lang="en-IN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9B04114-B534-B7FD-1525-04A98B078D0B}"/>
              </a:ext>
            </a:extLst>
          </p:cNvPr>
          <p:cNvSpPr/>
          <p:nvPr/>
        </p:nvSpPr>
        <p:spPr>
          <a:xfrm>
            <a:off x="-691243" y="3357967"/>
            <a:ext cx="6033976" cy="1510516"/>
          </a:xfrm>
          <a:prstGeom prst="roundRect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17E3AC-2017-CD7C-443F-E537BE8D2524}"/>
              </a:ext>
            </a:extLst>
          </p:cNvPr>
          <p:cNvSpPr txBox="1"/>
          <p:nvPr/>
        </p:nvSpPr>
        <p:spPr>
          <a:xfrm>
            <a:off x="258733" y="3429000"/>
            <a:ext cx="4965278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Design (including ERD,DFDs):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Effort: 15% of 708 hours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Calculation: 708 * 0.15 = 106.2 hours</a:t>
            </a:r>
            <a:endParaRPr lang="en-IN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6CE5E54-33C0-2217-D77C-F721A7F49B84}"/>
              </a:ext>
            </a:extLst>
          </p:cNvPr>
          <p:cNvSpPr/>
          <p:nvPr/>
        </p:nvSpPr>
        <p:spPr>
          <a:xfrm>
            <a:off x="-1089155" y="5145998"/>
            <a:ext cx="7226979" cy="1510516"/>
          </a:xfrm>
          <a:prstGeom prst="roundRect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26307D-8237-EEC3-DC7A-BF4BCB70B95C}"/>
              </a:ext>
            </a:extLst>
          </p:cNvPr>
          <p:cNvSpPr txBox="1"/>
          <p:nvPr/>
        </p:nvSpPr>
        <p:spPr>
          <a:xfrm>
            <a:off x="269816" y="5257490"/>
            <a:ext cx="5946984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Development (coding, implementation):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Effort: 50% of 708 hours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Calculation: 708 *0.50 = 345 hours</a:t>
            </a:r>
            <a:endParaRPr lang="en-IN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8838EBC-DDF6-0869-F4EE-98433572DDDE}"/>
              </a:ext>
            </a:extLst>
          </p:cNvPr>
          <p:cNvSpPr/>
          <p:nvPr/>
        </p:nvSpPr>
        <p:spPr>
          <a:xfrm>
            <a:off x="7247180" y="1737768"/>
            <a:ext cx="6033976" cy="1510515"/>
          </a:xfrm>
          <a:prstGeom prst="roundRect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56DF42-45D3-9405-2AD3-E28F15E925A7}"/>
              </a:ext>
            </a:extLst>
          </p:cNvPr>
          <p:cNvSpPr txBox="1"/>
          <p:nvPr/>
        </p:nvSpPr>
        <p:spPr>
          <a:xfrm>
            <a:off x="7605713" y="1826528"/>
            <a:ext cx="7419974" cy="1287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Testing (unit testing, integration testing):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Effort: 15% of 708  hours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Calculation: 708 * 0.15 = 106.2hours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FD4FBCF1-B15C-46FA-D5B7-3E4851A6891E}"/>
              </a:ext>
            </a:extLst>
          </p:cNvPr>
          <p:cNvSpPr/>
          <p:nvPr/>
        </p:nvSpPr>
        <p:spPr>
          <a:xfrm>
            <a:off x="6561380" y="3959199"/>
            <a:ext cx="6033976" cy="1510515"/>
          </a:xfrm>
          <a:prstGeom prst="roundRect">
            <a:avLst/>
          </a:prstGeom>
          <a:solidFill>
            <a:schemeClr val="accent2">
              <a:alpha val="66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DE025D-0881-BAF8-4C2A-345EBF721DA5}"/>
              </a:ext>
            </a:extLst>
          </p:cNvPr>
          <p:cNvSpPr txBox="1"/>
          <p:nvPr/>
        </p:nvSpPr>
        <p:spPr>
          <a:xfrm>
            <a:off x="6919913" y="4047959"/>
            <a:ext cx="7419974" cy="1287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Documentation and Deployment: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Effort: 10% of 708 hours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Calculation: 708 * 0.10 = 70.8 hours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262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555625"/>
            <a:ext cx="5226050" cy="535531"/>
          </a:xfrm>
        </p:spPr>
        <p:txBody>
          <a:bodyPr/>
          <a:lstStyle/>
          <a:p>
            <a:r>
              <a:rPr lang="en-US" dirty="0"/>
              <a:t>Effort Calculation Summery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C2D367-2A6E-41FE-A9EA-24FF17BCA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19804AA-0BD9-1720-94D6-34D467FCDF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946531"/>
              </p:ext>
            </p:extLst>
          </p:nvPr>
        </p:nvGraphicFramePr>
        <p:xfrm>
          <a:off x="254000" y="1278466"/>
          <a:ext cx="6330950" cy="342392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3708400">
                  <a:extLst>
                    <a:ext uri="{9D8B030D-6E8A-4147-A177-3AD203B41FA5}">
                      <a16:colId xmlns:a16="http://schemas.microsoft.com/office/drawing/2014/main" val="1800476361"/>
                    </a:ext>
                  </a:extLst>
                </a:gridCol>
                <a:gridCol w="1581150">
                  <a:extLst>
                    <a:ext uri="{9D8B030D-6E8A-4147-A177-3AD203B41FA5}">
                      <a16:colId xmlns:a16="http://schemas.microsoft.com/office/drawing/2014/main" val="3734267871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12568415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Percentage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dirty="0">
                          <a:solidFill>
                            <a:schemeClr val="bg1"/>
                          </a:solidFill>
                        </a:rPr>
                        <a:t>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2618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Requirement Gathering and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10%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70.2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826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Design (Including ERD,DFDs)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15%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106.2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535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Development (coding,</a:t>
                      </a:r>
                    </a:p>
                    <a:p>
                      <a:pPr algn="l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implementation)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345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64152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Testing (unit testing,</a:t>
                      </a:r>
                    </a:p>
                    <a:p>
                      <a:pPr algn="l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integration testing)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10%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70.2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48555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Documentation and Deployment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10%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70.2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7573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100%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708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606989"/>
                  </a:ext>
                </a:extLst>
              </a:tr>
            </a:tbl>
          </a:graphicData>
        </a:graphic>
      </p:graphicFrame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0CC4320-1B2B-224B-0E0F-B2F55F91F075}"/>
              </a:ext>
            </a:extLst>
          </p:cNvPr>
          <p:cNvSpPr/>
          <p:nvPr/>
        </p:nvSpPr>
        <p:spPr>
          <a:xfrm>
            <a:off x="6864350" y="528515"/>
            <a:ext cx="6985738" cy="1683402"/>
          </a:xfrm>
          <a:prstGeom prst="roundRect">
            <a:avLst/>
          </a:prstGeom>
          <a:solidFill>
            <a:schemeClr val="accent2">
              <a:lumMod val="60000"/>
              <a:lumOff val="40000"/>
              <a:alpha val="97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CC27DE-BC59-4C7B-AC87-2FB7C831C4AE}"/>
              </a:ext>
            </a:extLst>
          </p:cNvPr>
          <p:cNvSpPr txBox="1"/>
          <p:nvPr/>
        </p:nvSpPr>
        <p:spPr>
          <a:xfrm>
            <a:off x="7204744" y="528515"/>
            <a:ext cx="4895764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May: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Total Working Hours: 176 hours (22 days * 8</a:t>
            </a:r>
          </a:p>
          <a:p>
            <a:r>
              <a:rPr lang="en-US" sz="1600" dirty="0"/>
              <a:t> hours/day)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Activities: Requirements Gathering and Analysis:</a:t>
            </a:r>
          </a:p>
          <a:p>
            <a:r>
              <a:rPr lang="en-US" sz="1600" dirty="0"/>
              <a:t> 52.8 hours Design: 79.2 hours Development: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44 hours (partial)</a:t>
            </a:r>
          </a:p>
          <a:p>
            <a:endParaRPr lang="en-IN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57438D1-BAC7-F486-3B9C-AD8D0117297A}"/>
              </a:ext>
            </a:extLst>
          </p:cNvPr>
          <p:cNvSpPr/>
          <p:nvPr/>
        </p:nvSpPr>
        <p:spPr>
          <a:xfrm>
            <a:off x="6927850" y="2423729"/>
            <a:ext cx="6985738" cy="1435752"/>
          </a:xfrm>
          <a:prstGeom prst="roundRect">
            <a:avLst/>
          </a:prstGeom>
          <a:solidFill>
            <a:schemeClr val="accent2">
              <a:lumMod val="60000"/>
              <a:lumOff val="40000"/>
              <a:alpha val="97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C35528-A7B4-CC1C-A7D5-07E3BD6AAFED}"/>
              </a:ext>
            </a:extLst>
          </p:cNvPr>
          <p:cNvSpPr txBox="1"/>
          <p:nvPr/>
        </p:nvSpPr>
        <p:spPr>
          <a:xfrm>
            <a:off x="7192044" y="2511149"/>
            <a:ext cx="49775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June: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Total Working Hours: 176 hours </a:t>
            </a:r>
          </a:p>
          <a:p>
            <a:r>
              <a:rPr lang="en-US" sz="1600" dirty="0"/>
              <a:t>(22 days * 8 hours/day)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 Activities: Development: 176 hours (continuation)</a:t>
            </a:r>
            <a:endParaRPr lang="en-IN" sz="160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E4179C3-1568-58E8-6B70-B7516193363B}"/>
              </a:ext>
            </a:extLst>
          </p:cNvPr>
          <p:cNvSpPr/>
          <p:nvPr/>
        </p:nvSpPr>
        <p:spPr>
          <a:xfrm>
            <a:off x="6927850" y="4263910"/>
            <a:ext cx="6985738" cy="1435752"/>
          </a:xfrm>
          <a:prstGeom prst="roundRect">
            <a:avLst/>
          </a:prstGeom>
          <a:solidFill>
            <a:schemeClr val="accent2">
              <a:lumMod val="60000"/>
              <a:lumOff val="40000"/>
              <a:alpha val="97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BCAD85-6D2F-C447-4C56-AC6F4CCA3216}"/>
              </a:ext>
            </a:extLst>
          </p:cNvPr>
          <p:cNvSpPr txBox="1"/>
          <p:nvPr/>
        </p:nvSpPr>
        <p:spPr>
          <a:xfrm>
            <a:off x="7192044" y="4351330"/>
            <a:ext cx="49775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July: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Total Working Hours: 176 hours </a:t>
            </a:r>
          </a:p>
          <a:p>
            <a:r>
              <a:rPr lang="en-US" sz="1600" dirty="0"/>
              <a:t>(22 days * 8 hours/day)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 Activities: Development: 176 hours (continuation)</a:t>
            </a:r>
            <a:endParaRPr lang="en-IN" sz="16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F22A15C-F463-865B-5800-3E4D4EF89C3E}"/>
              </a:ext>
            </a:extLst>
          </p:cNvPr>
          <p:cNvSpPr/>
          <p:nvPr/>
        </p:nvSpPr>
        <p:spPr>
          <a:xfrm>
            <a:off x="-1028700" y="5006975"/>
            <a:ext cx="6985738" cy="1689100"/>
          </a:xfrm>
          <a:prstGeom prst="roundRect">
            <a:avLst/>
          </a:prstGeom>
          <a:solidFill>
            <a:schemeClr val="accent2">
              <a:lumMod val="60000"/>
              <a:lumOff val="40000"/>
              <a:alpha val="97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E1EB1D-6DCA-76CB-4BA7-BE2BB06465EA}"/>
              </a:ext>
            </a:extLst>
          </p:cNvPr>
          <p:cNvSpPr txBox="1"/>
          <p:nvPr/>
        </p:nvSpPr>
        <p:spPr>
          <a:xfrm>
            <a:off x="364876" y="5051306"/>
            <a:ext cx="4487126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Aug: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Total Working Hours: 176 hours</a:t>
            </a:r>
          </a:p>
          <a:p>
            <a:r>
              <a:rPr lang="en-US" sz="1600" dirty="0"/>
              <a:t>(22 days * 8 hours/day)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Development: 44 hours (completion)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Testing: 79.2 hours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Documentation and Deployment: 52.8 hours</a:t>
            </a:r>
          </a:p>
        </p:txBody>
      </p:sp>
    </p:spTree>
    <p:extLst>
      <p:ext uri="{BB962C8B-B14F-4D97-AF65-F5344CB8AC3E}">
        <p14:creationId xmlns:p14="http://schemas.microsoft.com/office/powerpoint/2010/main" val="66310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5081" y="1712055"/>
            <a:ext cx="6261623" cy="1243584"/>
          </a:xfrm>
        </p:spPr>
        <p:txBody>
          <a:bodyPr/>
          <a:lstStyle/>
          <a:p>
            <a:r>
              <a:rPr lang="en-US" dirty="0"/>
              <a:t>TimeLine Chart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539F2-EE4D-8C34-A959-C9D4474F84E3}"/>
              </a:ext>
            </a:extLst>
          </p:cNvPr>
          <p:cNvSpPr txBox="1"/>
          <p:nvPr/>
        </p:nvSpPr>
        <p:spPr>
          <a:xfrm>
            <a:off x="3829050" y="2773852"/>
            <a:ext cx="8210549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	T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o create a timeline chart for the Leave Management System client project, we can</a:t>
            </a:r>
          </a:p>
          <a:p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use a Gantt chart style to illustrate the progress over the three months</a:t>
            </a:r>
          </a:p>
          <a:p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(May,June,July,Aug). The Gantt chart will show the duration of each</a:t>
            </a:r>
          </a:p>
          <a:p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activity and how they overlap.</a:t>
            </a:r>
          </a:p>
        </p:txBody>
      </p:sp>
    </p:spTree>
    <p:extLst>
      <p:ext uri="{BB962C8B-B14F-4D97-AF65-F5344CB8AC3E}">
        <p14:creationId xmlns:p14="http://schemas.microsoft.com/office/powerpoint/2010/main" val="2706688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1323FB-427E-4A8D-B473-AB0657D8D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757130"/>
          </a:xfrm>
        </p:spPr>
        <p:txBody>
          <a:bodyPr/>
          <a:lstStyle/>
          <a:p>
            <a:r>
              <a:rPr lang="en-US" sz="4800" dirty="0"/>
              <a:t>Gant chart Timeline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398C1C-6656-4A73-A680-62A81CDC2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750217-C502-B196-9633-9813A2471B49}"/>
              </a:ext>
            </a:extLst>
          </p:cNvPr>
          <p:cNvSpPr txBox="1"/>
          <p:nvPr/>
        </p:nvSpPr>
        <p:spPr>
          <a:xfrm>
            <a:off x="444500" y="1867541"/>
            <a:ext cx="11144250" cy="3440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Activities and Their Duration: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Requirements Gathering and Analysis: 1 week (May 1 - May 7)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Design (including ERD, DFDs): 2 weeks (May 8 - May 21)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Development (coding, implementation): 15 weeks (May 22 - July 25)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Testing (unit testing, integration testing): 2 weeks (July 26 - Aug 8)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Documentation and Deployment: 1 week (Aug 9 - Aug 15)</a:t>
            </a:r>
            <a:endParaRPr lang="en-IN" sz="24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542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CF040F6-B820-901D-F357-636C09F39649}"/>
              </a:ext>
            </a:extLst>
          </p:cNvPr>
          <p:cNvSpPr/>
          <p:nvPr/>
        </p:nvSpPr>
        <p:spPr>
          <a:xfrm>
            <a:off x="661988" y="984250"/>
            <a:ext cx="1968500" cy="514350"/>
          </a:xfrm>
          <a:prstGeom prst="roundRect">
            <a:avLst/>
          </a:prstGeom>
          <a:solidFill>
            <a:schemeClr val="accent2">
              <a:alpha val="76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May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A68BF1B-C562-7ABE-C200-CF2F851F149E}"/>
              </a:ext>
            </a:extLst>
          </p:cNvPr>
          <p:cNvSpPr/>
          <p:nvPr/>
        </p:nvSpPr>
        <p:spPr>
          <a:xfrm>
            <a:off x="3303588" y="984250"/>
            <a:ext cx="1968500" cy="514350"/>
          </a:xfrm>
          <a:prstGeom prst="roundRect">
            <a:avLst/>
          </a:prstGeom>
          <a:solidFill>
            <a:schemeClr val="accent2">
              <a:alpha val="76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June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B03031D-DE5C-657E-EE9E-9B40D342525F}"/>
              </a:ext>
            </a:extLst>
          </p:cNvPr>
          <p:cNvSpPr/>
          <p:nvPr/>
        </p:nvSpPr>
        <p:spPr>
          <a:xfrm>
            <a:off x="5945188" y="1016000"/>
            <a:ext cx="1968500" cy="514350"/>
          </a:xfrm>
          <a:prstGeom prst="roundRect">
            <a:avLst/>
          </a:prstGeom>
          <a:solidFill>
            <a:schemeClr val="accent2">
              <a:alpha val="76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July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8B694A5-8072-4731-3DBE-6C25D087CACA}"/>
              </a:ext>
            </a:extLst>
          </p:cNvPr>
          <p:cNvSpPr/>
          <p:nvPr/>
        </p:nvSpPr>
        <p:spPr>
          <a:xfrm>
            <a:off x="8586788" y="996950"/>
            <a:ext cx="1968500" cy="514350"/>
          </a:xfrm>
          <a:prstGeom prst="roundRect">
            <a:avLst/>
          </a:prstGeom>
          <a:solidFill>
            <a:schemeClr val="accent2">
              <a:alpha val="76000"/>
            </a:schemeClr>
          </a:solidFill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Aug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B6DC82C-775C-9C25-2036-575615259EB7}"/>
              </a:ext>
            </a:extLst>
          </p:cNvPr>
          <p:cNvCxnSpPr>
            <a:cxnSpLocks/>
          </p:cNvCxnSpPr>
          <p:nvPr/>
        </p:nvCxnSpPr>
        <p:spPr>
          <a:xfrm>
            <a:off x="450850" y="1016000"/>
            <a:ext cx="0" cy="52260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87ABE97-3B59-80B4-7123-20C8E54BF238}"/>
              </a:ext>
            </a:extLst>
          </p:cNvPr>
          <p:cNvCxnSpPr>
            <a:cxnSpLocks/>
          </p:cNvCxnSpPr>
          <p:nvPr/>
        </p:nvCxnSpPr>
        <p:spPr>
          <a:xfrm>
            <a:off x="2997200" y="1016000"/>
            <a:ext cx="0" cy="52260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DD22DD5-372E-21FE-1547-43E6F91401F8}"/>
              </a:ext>
            </a:extLst>
          </p:cNvPr>
          <p:cNvCxnSpPr>
            <a:cxnSpLocks/>
          </p:cNvCxnSpPr>
          <p:nvPr/>
        </p:nvCxnSpPr>
        <p:spPr>
          <a:xfrm>
            <a:off x="5651500" y="984250"/>
            <a:ext cx="0" cy="52260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72A6C3F-0372-D226-B97C-410EE469D690}"/>
              </a:ext>
            </a:extLst>
          </p:cNvPr>
          <p:cNvCxnSpPr>
            <a:cxnSpLocks/>
          </p:cNvCxnSpPr>
          <p:nvPr/>
        </p:nvCxnSpPr>
        <p:spPr>
          <a:xfrm>
            <a:off x="8255000" y="984250"/>
            <a:ext cx="0" cy="52260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FB6F3AE-14B5-AE22-E08F-2CA30BF926AB}"/>
              </a:ext>
            </a:extLst>
          </p:cNvPr>
          <p:cNvCxnSpPr>
            <a:cxnSpLocks/>
          </p:cNvCxnSpPr>
          <p:nvPr/>
        </p:nvCxnSpPr>
        <p:spPr>
          <a:xfrm>
            <a:off x="10915650" y="996950"/>
            <a:ext cx="0" cy="52260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5D9BD2E-E559-78BC-0E05-2BA41829B903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1646238" y="1498600"/>
            <a:ext cx="0" cy="47244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9C1DA66-8999-D984-4B0C-3EF8A546D760}"/>
              </a:ext>
            </a:extLst>
          </p:cNvPr>
          <p:cNvCxnSpPr>
            <a:cxnSpLocks/>
          </p:cNvCxnSpPr>
          <p:nvPr/>
        </p:nvCxnSpPr>
        <p:spPr>
          <a:xfrm>
            <a:off x="4262438" y="1485900"/>
            <a:ext cx="0" cy="47244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0A88445-80EA-C02A-BA7B-B03C978D2CCD}"/>
              </a:ext>
            </a:extLst>
          </p:cNvPr>
          <p:cNvCxnSpPr>
            <a:cxnSpLocks/>
          </p:cNvCxnSpPr>
          <p:nvPr/>
        </p:nvCxnSpPr>
        <p:spPr>
          <a:xfrm>
            <a:off x="6878638" y="1530350"/>
            <a:ext cx="0" cy="47244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8AE1362-F571-71A8-F748-206C3815A781}"/>
              </a:ext>
            </a:extLst>
          </p:cNvPr>
          <p:cNvCxnSpPr>
            <a:cxnSpLocks/>
          </p:cNvCxnSpPr>
          <p:nvPr/>
        </p:nvCxnSpPr>
        <p:spPr>
          <a:xfrm>
            <a:off x="9494838" y="1517650"/>
            <a:ext cx="0" cy="47244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7872221-2CE9-09F4-A2C9-07097F1356BB}"/>
              </a:ext>
            </a:extLst>
          </p:cNvPr>
          <p:cNvSpPr txBox="1"/>
          <p:nvPr/>
        </p:nvSpPr>
        <p:spPr>
          <a:xfrm>
            <a:off x="450850" y="1841500"/>
            <a:ext cx="1663699" cy="83099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Requirement </a:t>
            </a:r>
          </a:p>
          <a:p>
            <a:r>
              <a:rPr lang="en-IN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Gathering</a:t>
            </a:r>
          </a:p>
          <a:p>
            <a:r>
              <a:rPr lang="en-IN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And Analysis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AD9C68B-9883-DB91-42E0-22455E0228E9}"/>
              </a:ext>
            </a:extLst>
          </p:cNvPr>
          <p:cNvCxnSpPr/>
          <p:nvPr/>
        </p:nvCxnSpPr>
        <p:spPr>
          <a:xfrm>
            <a:off x="565150" y="1676400"/>
            <a:ext cx="685800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CDD0C7E-0350-B0DA-D63F-C405E50C3C2C}"/>
              </a:ext>
            </a:extLst>
          </p:cNvPr>
          <p:cNvSpPr txBox="1"/>
          <p:nvPr/>
        </p:nvSpPr>
        <p:spPr>
          <a:xfrm>
            <a:off x="423070" y="130071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52C73D0-459A-BA9D-9B4F-BD24D6C99503}"/>
              </a:ext>
            </a:extLst>
          </p:cNvPr>
          <p:cNvSpPr txBox="1"/>
          <p:nvPr/>
        </p:nvSpPr>
        <p:spPr>
          <a:xfrm>
            <a:off x="998538" y="127317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7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0A72078-1FE1-71D0-B841-9E4EC45E9D1F}"/>
              </a:ext>
            </a:extLst>
          </p:cNvPr>
          <p:cNvSpPr txBox="1"/>
          <p:nvPr/>
        </p:nvSpPr>
        <p:spPr>
          <a:xfrm>
            <a:off x="1606472" y="2890849"/>
            <a:ext cx="902811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IN" dirty="0">
                <a:ln>
                  <a:solidFill>
                    <a:schemeClr val="bg1"/>
                  </a:solidFill>
                </a:ln>
                <a:solidFill>
                  <a:schemeClr val="accent2">
                    <a:lumMod val="20000"/>
                    <a:lumOff val="80000"/>
                  </a:schemeClr>
                </a:solidFill>
              </a:rPr>
              <a:t>Design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400E155-CF47-A44A-7F3D-F18462F71DFE}"/>
              </a:ext>
            </a:extLst>
          </p:cNvPr>
          <p:cNvCxnSpPr/>
          <p:nvPr/>
        </p:nvCxnSpPr>
        <p:spPr>
          <a:xfrm>
            <a:off x="1311444" y="2796540"/>
            <a:ext cx="1397466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2C6FD7A-AFB4-5E4A-A153-4AABC8FD6104}"/>
              </a:ext>
            </a:extLst>
          </p:cNvPr>
          <p:cNvSpPr txBox="1"/>
          <p:nvPr/>
        </p:nvSpPr>
        <p:spPr>
          <a:xfrm>
            <a:off x="1204660" y="288048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8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37A4F8E-4F90-F92A-4A67-7504B78415AD}"/>
              </a:ext>
            </a:extLst>
          </p:cNvPr>
          <p:cNvSpPr txBox="1"/>
          <p:nvPr/>
        </p:nvSpPr>
        <p:spPr>
          <a:xfrm>
            <a:off x="2474035" y="236518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21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527624-C12D-9D19-A2B2-9C32AA6B2481}"/>
              </a:ext>
            </a:extLst>
          </p:cNvPr>
          <p:cNvCxnSpPr>
            <a:cxnSpLocks/>
          </p:cNvCxnSpPr>
          <p:nvPr/>
        </p:nvCxnSpPr>
        <p:spPr>
          <a:xfrm>
            <a:off x="2767013" y="3557588"/>
            <a:ext cx="5095875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FA0A921-025E-C409-0853-8A4F335E4F82}"/>
              </a:ext>
            </a:extLst>
          </p:cNvPr>
          <p:cNvSpPr txBox="1"/>
          <p:nvPr/>
        </p:nvSpPr>
        <p:spPr>
          <a:xfrm>
            <a:off x="2918890" y="315650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22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6A9B8F4-EDD6-471A-B717-5FC737A4B812}"/>
              </a:ext>
            </a:extLst>
          </p:cNvPr>
          <p:cNvSpPr txBox="1"/>
          <p:nvPr/>
        </p:nvSpPr>
        <p:spPr>
          <a:xfrm>
            <a:off x="7502795" y="311574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25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3DC9261-A932-3F6E-FA7A-82D09AE65305}"/>
              </a:ext>
            </a:extLst>
          </p:cNvPr>
          <p:cNvSpPr txBox="1"/>
          <p:nvPr/>
        </p:nvSpPr>
        <p:spPr>
          <a:xfrm>
            <a:off x="4804883" y="3702606"/>
            <a:ext cx="1544012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Development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DDADB11-DAF6-3D8A-DFA3-5A5000BED54C}"/>
              </a:ext>
            </a:extLst>
          </p:cNvPr>
          <p:cNvCxnSpPr/>
          <p:nvPr/>
        </p:nvCxnSpPr>
        <p:spPr>
          <a:xfrm>
            <a:off x="7913688" y="4071938"/>
            <a:ext cx="911225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F6B07DE5-06E4-D26A-052A-51302B6F44C9}"/>
              </a:ext>
            </a:extLst>
          </p:cNvPr>
          <p:cNvSpPr txBox="1"/>
          <p:nvPr/>
        </p:nvSpPr>
        <p:spPr>
          <a:xfrm>
            <a:off x="7869328" y="366343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26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45FED99-0F8A-140A-0937-6751DF734F20}"/>
              </a:ext>
            </a:extLst>
          </p:cNvPr>
          <p:cNvSpPr txBox="1"/>
          <p:nvPr/>
        </p:nvSpPr>
        <p:spPr>
          <a:xfrm>
            <a:off x="8586788" y="362902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8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8B01D67-C69C-5AEF-C28D-EE2EEEFD39E9}"/>
              </a:ext>
            </a:extLst>
          </p:cNvPr>
          <p:cNvSpPr txBox="1"/>
          <p:nvPr/>
        </p:nvSpPr>
        <p:spPr>
          <a:xfrm>
            <a:off x="7986956" y="4211122"/>
            <a:ext cx="915700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Testing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BB164EC-7B51-32EC-9468-E9C8E07E5E5D}"/>
              </a:ext>
            </a:extLst>
          </p:cNvPr>
          <p:cNvCxnSpPr/>
          <p:nvPr/>
        </p:nvCxnSpPr>
        <p:spPr>
          <a:xfrm>
            <a:off x="8824913" y="4948238"/>
            <a:ext cx="1304925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2F68971F-C3AD-0C3B-E4D8-CCD6809301B4}"/>
              </a:ext>
            </a:extLst>
          </p:cNvPr>
          <p:cNvSpPr txBox="1"/>
          <p:nvPr/>
        </p:nvSpPr>
        <p:spPr>
          <a:xfrm>
            <a:off x="8743241" y="5207169"/>
            <a:ext cx="1736373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Documentation</a:t>
            </a:r>
          </a:p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99813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6492" y="3346450"/>
            <a:ext cx="4945598" cy="1243584"/>
          </a:xfrm>
        </p:spPr>
        <p:txBody>
          <a:bodyPr/>
          <a:lstStyle/>
          <a:p>
            <a:r>
              <a:rPr lang="en-US" dirty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104" y="297711"/>
            <a:ext cx="7781544" cy="859055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6531" y="1406632"/>
            <a:ext cx="10651060" cy="1044174"/>
          </a:xfrm>
        </p:spPr>
        <p:txBody>
          <a:bodyPr anchor="ctr">
            <a:no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200" u="sng" dirty="0"/>
              <a:t>Limited Accessibility</a:t>
            </a:r>
            <a:r>
              <a:rPr lang="en-IN" sz="2200" dirty="0"/>
              <a:t>: The Existing software are web application which limit accessibility as user need to be near a computer to use the system.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457DB2-CD83-2C86-85EE-4C36FDB77498}"/>
              </a:ext>
            </a:extLst>
          </p:cNvPr>
          <p:cNvSpPr txBox="1"/>
          <p:nvPr/>
        </p:nvSpPr>
        <p:spPr>
          <a:xfrm>
            <a:off x="906531" y="2750532"/>
            <a:ext cx="940705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u="sng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Inflexibility</a:t>
            </a:r>
            <a:r>
              <a:rPr lang="en-US" sz="2200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 The existing software are to complex to use and not user friendly.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EEF6E1-87FA-4902-AC43-8F8A6554AA10}"/>
              </a:ext>
            </a:extLst>
          </p:cNvPr>
          <p:cNvSpPr txBox="1"/>
          <p:nvPr/>
        </p:nvSpPr>
        <p:spPr>
          <a:xfrm>
            <a:off x="906531" y="3819699"/>
            <a:ext cx="882502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u="sng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Lack of Automation</a:t>
            </a:r>
            <a:r>
              <a:rPr lang="en-US" sz="2200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Existing Leave management systems lack in important features like managing leave balance and employees.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521844A-31BF-7DB3-D95C-AD3C272679FD}"/>
              </a:ext>
            </a:extLst>
          </p:cNvPr>
          <p:cNvSpPr txBox="1"/>
          <p:nvPr/>
        </p:nvSpPr>
        <p:spPr>
          <a:xfrm>
            <a:off x="906531" y="5113739"/>
            <a:ext cx="959588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u="sng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Lack of Record Management</a:t>
            </a:r>
            <a:r>
              <a:rPr lang="en-US" sz="2200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The old software doesn’t have a refine record management as most record are saved on paper or poorly on database.</a:t>
            </a:r>
          </a:p>
        </p:txBody>
      </p:sp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Process Model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70F5B8-99D9-1AE6-B885-95A22F4694FF}"/>
              </a:ext>
            </a:extLst>
          </p:cNvPr>
          <p:cNvSpPr txBox="1"/>
          <p:nvPr/>
        </p:nvSpPr>
        <p:spPr>
          <a:xfrm>
            <a:off x="5708282" y="3997841"/>
            <a:ext cx="37914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20000"/>
                    <a:lumOff val="80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Iterative Model</a:t>
            </a:r>
            <a:endParaRPr lang="en-IN" sz="3200" dirty="0">
              <a:solidFill>
                <a:schemeClr val="accent1">
                  <a:lumMod val="20000"/>
                  <a:lumOff val="80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77186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Iterative Model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5</a:t>
            </a:fld>
            <a:endParaRPr lang="en-US" dirty="0"/>
          </a:p>
        </p:txBody>
      </p:sp>
      <p:sp useBgFill="1">
        <p:nvSpPr>
          <p:cNvPr id="8" name="Hexagon 7">
            <a:extLst>
              <a:ext uri="{FF2B5EF4-FFF2-40B4-BE49-F238E27FC236}">
                <a16:creationId xmlns:a16="http://schemas.microsoft.com/office/drawing/2014/main" id="{F02F04FF-C8F3-B5AF-C9CD-36CEFF295911}"/>
              </a:ext>
            </a:extLst>
          </p:cNvPr>
          <p:cNvSpPr/>
          <p:nvPr/>
        </p:nvSpPr>
        <p:spPr>
          <a:xfrm>
            <a:off x="550632" y="1650330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 useBgFill="1">
        <p:nvSpPr>
          <p:cNvPr id="11" name="Hexagon 10">
            <a:extLst>
              <a:ext uri="{FF2B5EF4-FFF2-40B4-BE49-F238E27FC236}">
                <a16:creationId xmlns:a16="http://schemas.microsoft.com/office/drawing/2014/main" id="{22B867E4-C68F-7388-DA3B-5B3E4682C1B2}"/>
              </a:ext>
            </a:extLst>
          </p:cNvPr>
          <p:cNvSpPr/>
          <p:nvPr/>
        </p:nvSpPr>
        <p:spPr>
          <a:xfrm>
            <a:off x="1890557" y="2419419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 useBgFill="1">
        <p:nvSpPr>
          <p:cNvPr id="12" name="Hexagon 11">
            <a:extLst>
              <a:ext uri="{FF2B5EF4-FFF2-40B4-BE49-F238E27FC236}">
                <a16:creationId xmlns:a16="http://schemas.microsoft.com/office/drawing/2014/main" id="{88585816-DCEE-8FBA-CEFF-31FFDDE60B7C}"/>
              </a:ext>
            </a:extLst>
          </p:cNvPr>
          <p:cNvSpPr/>
          <p:nvPr/>
        </p:nvSpPr>
        <p:spPr>
          <a:xfrm>
            <a:off x="444500" y="3176404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 useBgFill="1">
        <p:nvSpPr>
          <p:cNvPr id="13" name="Hexagon 12">
            <a:extLst>
              <a:ext uri="{FF2B5EF4-FFF2-40B4-BE49-F238E27FC236}">
                <a16:creationId xmlns:a16="http://schemas.microsoft.com/office/drawing/2014/main" id="{8F7A9852-96C5-6B6F-2BFC-64411F31B06D}"/>
              </a:ext>
            </a:extLst>
          </p:cNvPr>
          <p:cNvSpPr/>
          <p:nvPr/>
        </p:nvSpPr>
        <p:spPr>
          <a:xfrm>
            <a:off x="1883787" y="3975486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 useBgFill="1">
        <p:nvSpPr>
          <p:cNvPr id="14" name="Hexagon 13">
            <a:extLst>
              <a:ext uri="{FF2B5EF4-FFF2-40B4-BE49-F238E27FC236}">
                <a16:creationId xmlns:a16="http://schemas.microsoft.com/office/drawing/2014/main" id="{17496E31-93CD-849D-B2E4-95B73EC35918}"/>
              </a:ext>
            </a:extLst>
          </p:cNvPr>
          <p:cNvSpPr/>
          <p:nvPr/>
        </p:nvSpPr>
        <p:spPr>
          <a:xfrm>
            <a:off x="3257728" y="3284416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 useBgFill="1">
        <p:nvSpPr>
          <p:cNvPr id="15" name="Hexagon 14">
            <a:extLst>
              <a:ext uri="{FF2B5EF4-FFF2-40B4-BE49-F238E27FC236}">
                <a16:creationId xmlns:a16="http://schemas.microsoft.com/office/drawing/2014/main" id="{957333D7-32A3-C808-38F3-6256D883BF9F}"/>
              </a:ext>
            </a:extLst>
          </p:cNvPr>
          <p:cNvSpPr/>
          <p:nvPr/>
        </p:nvSpPr>
        <p:spPr>
          <a:xfrm>
            <a:off x="550631" y="4702478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103462-F761-4B81-0498-18FB62D27576}"/>
              </a:ext>
            </a:extLst>
          </p:cNvPr>
          <p:cNvSpPr txBox="1"/>
          <p:nvPr/>
        </p:nvSpPr>
        <p:spPr>
          <a:xfrm>
            <a:off x="603696" y="2099267"/>
            <a:ext cx="1367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Requirement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5C8621D-6B80-83C6-5687-2A8033AE3A24}"/>
              </a:ext>
            </a:extLst>
          </p:cNvPr>
          <p:cNvSpPr txBox="1"/>
          <p:nvPr/>
        </p:nvSpPr>
        <p:spPr>
          <a:xfrm>
            <a:off x="2118893" y="2846474"/>
            <a:ext cx="1043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Analysis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5863797C-0D39-1AAC-1821-91ADBDEE67F0}"/>
              </a:ext>
            </a:extLst>
          </p:cNvPr>
          <p:cNvCxnSpPr>
            <a:cxnSpLocks/>
          </p:cNvCxnSpPr>
          <p:nvPr/>
        </p:nvCxnSpPr>
        <p:spPr>
          <a:xfrm>
            <a:off x="1836787" y="1936851"/>
            <a:ext cx="755075" cy="482568"/>
          </a:xfrm>
          <a:prstGeom prst="bentConnector3">
            <a:avLst>
              <a:gd name="adj1" fmla="val 100126"/>
            </a:avLst>
          </a:prstGeom>
          <a:ln w="34925" cap="rnd" cmpd="sng" algn="ctr">
            <a:solidFill>
              <a:schemeClr val="accent2"/>
            </a:solidFill>
            <a:prstDash val="solid"/>
            <a:round/>
            <a:headEnd type="none" w="med" len="med"/>
            <a:tailEnd type="triangle" w="lg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1007DAF-C5E9-87FD-EFC2-9E9C95CB23D6}"/>
              </a:ext>
            </a:extLst>
          </p:cNvPr>
          <p:cNvSpPr txBox="1"/>
          <p:nvPr/>
        </p:nvSpPr>
        <p:spPr>
          <a:xfrm>
            <a:off x="762419" y="3630244"/>
            <a:ext cx="902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Design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C5006A1-6DD3-E61E-EB79-B58D0B0937D5}"/>
              </a:ext>
            </a:extLst>
          </p:cNvPr>
          <p:cNvSpPr txBox="1"/>
          <p:nvPr/>
        </p:nvSpPr>
        <p:spPr>
          <a:xfrm>
            <a:off x="858809" y="5152856"/>
            <a:ext cx="91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Testing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3F9FB8E-23D7-1A81-ECBD-EDB7EB66CBD0}"/>
              </a:ext>
            </a:extLst>
          </p:cNvPr>
          <p:cNvSpPr txBox="1"/>
          <p:nvPr/>
        </p:nvSpPr>
        <p:spPr>
          <a:xfrm>
            <a:off x="1917803" y="4479725"/>
            <a:ext cx="1395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Implementation</a:t>
            </a:r>
            <a:endParaRPr lang="en-IN" sz="1400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6B7BA24-947B-3B83-2FB0-B2454AF610C5}"/>
              </a:ext>
            </a:extLst>
          </p:cNvPr>
          <p:cNvSpPr txBox="1"/>
          <p:nvPr/>
        </p:nvSpPr>
        <p:spPr>
          <a:xfrm>
            <a:off x="3523737" y="3734794"/>
            <a:ext cx="9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Review</a:t>
            </a:r>
            <a:endParaRPr lang="en-IN" dirty="0">
              <a:solidFill>
                <a:schemeClr val="bg1"/>
              </a:solidFill>
            </a:endParaRPr>
          </a:p>
        </p:txBody>
      </p:sp>
      <p:sp useBgFill="1">
        <p:nvSpPr>
          <p:cNvPr id="43" name="Hexagon 42">
            <a:extLst>
              <a:ext uri="{FF2B5EF4-FFF2-40B4-BE49-F238E27FC236}">
                <a16:creationId xmlns:a16="http://schemas.microsoft.com/office/drawing/2014/main" id="{237DF120-DF5E-8178-C4C9-2B1A55E515BB}"/>
              </a:ext>
            </a:extLst>
          </p:cNvPr>
          <p:cNvSpPr/>
          <p:nvPr/>
        </p:nvSpPr>
        <p:spPr>
          <a:xfrm>
            <a:off x="4182264" y="1019509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 useBgFill="1">
        <p:nvSpPr>
          <p:cNvPr id="44" name="Hexagon 43">
            <a:extLst>
              <a:ext uri="{FF2B5EF4-FFF2-40B4-BE49-F238E27FC236}">
                <a16:creationId xmlns:a16="http://schemas.microsoft.com/office/drawing/2014/main" id="{A205AD73-348D-DC3B-D277-D555EB9BE27C}"/>
              </a:ext>
            </a:extLst>
          </p:cNvPr>
          <p:cNvSpPr/>
          <p:nvPr/>
        </p:nvSpPr>
        <p:spPr>
          <a:xfrm>
            <a:off x="5543795" y="2995199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 useBgFill="1">
        <p:nvSpPr>
          <p:cNvPr id="45" name="Hexagon 44">
            <a:extLst>
              <a:ext uri="{FF2B5EF4-FFF2-40B4-BE49-F238E27FC236}">
                <a16:creationId xmlns:a16="http://schemas.microsoft.com/office/drawing/2014/main" id="{84CBF7D7-5B40-EC04-2FE5-530137F23AA6}"/>
              </a:ext>
            </a:extLst>
          </p:cNvPr>
          <p:cNvSpPr/>
          <p:nvPr/>
        </p:nvSpPr>
        <p:spPr>
          <a:xfrm>
            <a:off x="5141318" y="4552169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 useBgFill="1">
        <p:nvSpPr>
          <p:cNvPr id="46" name="Hexagon 45">
            <a:extLst>
              <a:ext uri="{FF2B5EF4-FFF2-40B4-BE49-F238E27FC236}">
                <a16:creationId xmlns:a16="http://schemas.microsoft.com/office/drawing/2014/main" id="{50921B64-9F98-73AB-6372-A4BC92B08F98}"/>
              </a:ext>
            </a:extLst>
          </p:cNvPr>
          <p:cNvSpPr/>
          <p:nvPr/>
        </p:nvSpPr>
        <p:spPr>
          <a:xfrm>
            <a:off x="5789676" y="1438229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4A9839B-632F-E37F-A79F-93DCA84F9D26}"/>
              </a:ext>
            </a:extLst>
          </p:cNvPr>
          <p:cNvSpPr txBox="1"/>
          <p:nvPr/>
        </p:nvSpPr>
        <p:spPr>
          <a:xfrm>
            <a:off x="4500183" y="1473349"/>
            <a:ext cx="902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Design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7BA3CCF-F745-29A2-0F61-7215EA4FCA80}"/>
              </a:ext>
            </a:extLst>
          </p:cNvPr>
          <p:cNvSpPr txBox="1"/>
          <p:nvPr/>
        </p:nvSpPr>
        <p:spPr>
          <a:xfrm>
            <a:off x="6097854" y="1888607"/>
            <a:ext cx="91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Testing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9B78E2C-6E12-9F7F-7125-432CE7032F7A}"/>
              </a:ext>
            </a:extLst>
          </p:cNvPr>
          <p:cNvSpPr txBox="1"/>
          <p:nvPr/>
        </p:nvSpPr>
        <p:spPr>
          <a:xfrm>
            <a:off x="5577811" y="3499438"/>
            <a:ext cx="1395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Implementation</a:t>
            </a:r>
            <a:endParaRPr lang="en-IN" sz="1400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6682BBF-0073-A2BF-28A1-E72196F9E958}"/>
              </a:ext>
            </a:extLst>
          </p:cNvPr>
          <p:cNvSpPr txBox="1"/>
          <p:nvPr/>
        </p:nvSpPr>
        <p:spPr>
          <a:xfrm>
            <a:off x="5407327" y="5002547"/>
            <a:ext cx="9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Review</a:t>
            </a:r>
            <a:endParaRPr lang="en-IN" dirty="0">
              <a:solidFill>
                <a:schemeClr val="bg1"/>
              </a:solidFill>
            </a:endParaRPr>
          </a:p>
        </p:txBody>
      </p:sp>
      <p:sp useBgFill="1">
        <p:nvSpPr>
          <p:cNvPr id="51" name="Hexagon 50">
            <a:extLst>
              <a:ext uri="{FF2B5EF4-FFF2-40B4-BE49-F238E27FC236}">
                <a16:creationId xmlns:a16="http://schemas.microsoft.com/office/drawing/2014/main" id="{B5404432-2509-668D-02AE-62F34F5C4C6C}"/>
              </a:ext>
            </a:extLst>
          </p:cNvPr>
          <p:cNvSpPr/>
          <p:nvPr/>
        </p:nvSpPr>
        <p:spPr>
          <a:xfrm>
            <a:off x="8341078" y="731158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 useBgFill="1">
        <p:nvSpPr>
          <p:cNvPr id="52" name="Hexagon 51">
            <a:extLst>
              <a:ext uri="{FF2B5EF4-FFF2-40B4-BE49-F238E27FC236}">
                <a16:creationId xmlns:a16="http://schemas.microsoft.com/office/drawing/2014/main" id="{3BE66F1C-C906-D080-C7A2-8E853CC094AB}"/>
              </a:ext>
            </a:extLst>
          </p:cNvPr>
          <p:cNvSpPr/>
          <p:nvPr/>
        </p:nvSpPr>
        <p:spPr>
          <a:xfrm>
            <a:off x="8341078" y="2603506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 useBgFill="1">
        <p:nvSpPr>
          <p:cNvPr id="53" name="Hexagon 52">
            <a:extLst>
              <a:ext uri="{FF2B5EF4-FFF2-40B4-BE49-F238E27FC236}">
                <a16:creationId xmlns:a16="http://schemas.microsoft.com/office/drawing/2014/main" id="{1B6C792A-8EBE-573D-93EE-3545FB297C9E}"/>
              </a:ext>
            </a:extLst>
          </p:cNvPr>
          <p:cNvSpPr/>
          <p:nvPr/>
        </p:nvSpPr>
        <p:spPr>
          <a:xfrm>
            <a:off x="10019140" y="3680643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 useBgFill="1">
        <p:nvSpPr>
          <p:cNvPr id="54" name="Hexagon 53">
            <a:extLst>
              <a:ext uri="{FF2B5EF4-FFF2-40B4-BE49-F238E27FC236}">
                <a16:creationId xmlns:a16="http://schemas.microsoft.com/office/drawing/2014/main" id="{29098024-2585-88EB-6B48-4B3F0541923B}"/>
              </a:ext>
            </a:extLst>
          </p:cNvPr>
          <p:cNvSpPr/>
          <p:nvPr/>
        </p:nvSpPr>
        <p:spPr>
          <a:xfrm>
            <a:off x="10046386" y="1671971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18B4C61-DE88-24E7-8379-2F3D34B7A324}"/>
              </a:ext>
            </a:extLst>
          </p:cNvPr>
          <p:cNvSpPr txBox="1"/>
          <p:nvPr/>
        </p:nvSpPr>
        <p:spPr>
          <a:xfrm>
            <a:off x="8658997" y="1184998"/>
            <a:ext cx="902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Design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A1A6D63-9459-0DDD-CF91-4A1EC7C2ACC4}"/>
              </a:ext>
            </a:extLst>
          </p:cNvPr>
          <p:cNvSpPr txBox="1"/>
          <p:nvPr/>
        </p:nvSpPr>
        <p:spPr>
          <a:xfrm>
            <a:off x="10354564" y="2122349"/>
            <a:ext cx="91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Testing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917B75E-C9A3-B42E-B374-8E6DD6D26284}"/>
              </a:ext>
            </a:extLst>
          </p:cNvPr>
          <p:cNvSpPr txBox="1"/>
          <p:nvPr/>
        </p:nvSpPr>
        <p:spPr>
          <a:xfrm>
            <a:off x="8375094" y="3107745"/>
            <a:ext cx="1395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Implementation</a:t>
            </a:r>
            <a:endParaRPr lang="en-IN" sz="1400" dirty="0">
              <a:solidFill>
                <a:schemeClr val="bg1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98033D2-2515-46E9-CF2C-67541C419315}"/>
              </a:ext>
            </a:extLst>
          </p:cNvPr>
          <p:cNvSpPr txBox="1"/>
          <p:nvPr/>
        </p:nvSpPr>
        <p:spPr>
          <a:xfrm>
            <a:off x="10285149" y="4131021"/>
            <a:ext cx="9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Review</a:t>
            </a:r>
            <a:endParaRPr lang="en-IN" dirty="0">
              <a:solidFill>
                <a:schemeClr val="bg1"/>
              </a:solidFill>
            </a:endParaRPr>
          </a:p>
        </p:txBody>
      </p:sp>
      <p:sp useBgFill="1">
        <p:nvSpPr>
          <p:cNvPr id="59" name="Hexagon 58">
            <a:extLst>
              <a:ext uri="{FF2B5EF4-FFF2-40B4-BE49-F238E27FC236}">
                <a16:creationId xmlns:a16="http://schemas.microsoft.com/office/drawing/2014/main" id="{027CD0DE-0674-DFB9-D983-230F440B43E6}"/>
              </a:ext>
            </a:extLst>
          </p:cNvPr>
          <p:cNvSpPr/>
          <p:nvPr/>
        </p:nvSpPr>
        <p:spPr>
          <a:xfrm>
            <a:off x="8288274" y="4769527"/>
            <a:ext cx="1473303" cy="1270089"/>
          </a:xfrm>
          <a:prstGeom prst="hexagon">
            <a:avLst/>
          </a:prstGeom>
          <a:ln>
            <a:noFill/>
          </a:ln>
          <a:effectLst>
            <a:outerShdw blurRad="177800" dist="38100" dir="5400000" algn="t" rotWithShape="0">
              <a:prstClr val="black"/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0152593-8450-E5B0-D262-058E900867F0}"/>
              </a:ext>
            </a:extLst>
          </p:cNvPr>
          <p:cNvSpPr txBox="1"/>
          <p:nvPr/>
        </p:nvSpPr>
        <p:spPr>
          <a:xfrm>
            <a:off x="8320210" y="5205784"/>
            <a:ext cx="1505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Maintenance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7150C1E-3A49-0E8A-7E4B-5401CF440DFC}"/>
              </a:ext>
            </a:extLst>
          </p:cNvPr>
          <p:cNvCxnSpPr>
            <a:cxnSpLocks/>
          </p:cNvCxnSpPr>
          <p:nvPr/>
        </p:nvCxnSpPr>
        <p:spPr>
          <a:xfrm flipH="1">
            <a:off x="1764506" y="3342084"/>
            <a:ext cx="278542" cy="175329"/>
          </a:xfrm>
          <a:prstGeom prst="straightConnector1">
            <a:avLst/>
          </a:prstGeom>
          <a:ln w="22225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2A708788-0FA7-0315-E410-0E35A03E49CB}"/>
              </a:ext>
            </a:extLst>
          </p:cNvPr>
          <p:cNvCxnSpPr>
            <a:cxnSpLocks/>
          </p:cNvCxnSpPr>
          <p:nvPr/>
        </p:nvCxnSpPr>
        <p:spPr>
          <a:xfrm>
            <a:off x="1213824" y="4446493"/>
            <a:ext cx="0" cy="255984"/>
          </a:xfrm>
          <a:prstGeom prst="straightConnector1">
            <a:avLst/>
          </a:prstGeom>
          <a:ln w="22225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3F04306-F703-0169-E3D8-8BA76DFE4AE0}"/>
              </a:ext>
            </a:extLst>
          </p:cNvPr>
          <p:cNvCxnSpPr>
            <a:cxnSpLocks/>
          </p:cNvCxnSpPr>
          <p:nvPr/>
        </p:nvCxnSpPr>
        <p:spPr>
          <a:xfrm flipV="1">
            <a:off x="1883787" y="4960238"/>
            <a:ext cx="167960" cy="103095"/>
          </a:xfrm>
          <a:prstGeom prst="straightConnector1">
            <a:avLst/>
          </a:prstGeom>
          <a:ln w="22225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01AD6F7E-900C-6278-4334-3433F96A7C3F}"/>
              </a:ext>
            </a:extLst>
          </p:cNvPr>
          <p:cNvCxnSpPr>
            <a:cxnSpLocks/>
          </p:cNvCxnSpPr>
          <p:nvPr/>
        </p:nvCxnSpPr>
        <p:spPr>
          <a:xfrm flipV="1">
            <a:off x="3191198" y="4177412"/>
            <a:ext cx="201091" cy="110630"/>
          </a:xfrm>
          <a:prstGeom prst="straightConnector1">
            <a:avLst/>
          </a:prstGeom>
          <a:ln w="22225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C19F71F3-1223-3BAC-9A93-D92857B691EA}"/>
              </a:ext>
            </a:extLst>
          </p:cNvPr>
          <p:cNvCxnSpPr>
            <a:cxnSpLocks/>
            <a:endCxn id="43" idx="3"/>
          </p:cNvCxnSpPr>
          <p:nvPr/>
        </p:nvCxnSpPr>
        <p:spPr>
          <a:xfrm rot="5400000" flipH="1" flipV="1">
            <a:off x="3273390" y="2375542"/>
            <a:ext cx="1629862" cy="187886"/>
          </a:xfrm>
          <a:prstGeom prst="bentConnector2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164E4EC9-0167-59AF-B937-E96E6D810B11}"/>
              </a:ext>
            </a:extLst>
          </p:cNvPr>
          <p:cNvCxnSpPr>
            <a:cxnSpLocks/>
            <a:stCxn id="43" idx="0"/>
          </p:cNvCxnSpPr>
          <p:nvPr/>
        </p:nvCxnSpPr>
        <p:spPr>
          <a:xfrm>
            <a:off x="5655567" y="1654554"/>
            <a:ext cx="303273" cy="113286"/>
          </a:xfrm>
          <a:prstGeom prst="straightConnector1">
            <a:avLst/>
          </a:prstGeom>
          <a:ln w="3175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F014D2B8-468F-3639-CBD4-38B961D21C2B}"/>
              </a:ext>
            </a:extLst>
          </p:cNvPr>
          <p:cNvCxnSpPr>
            <a:cxnSpLocks/>
          </p:cNvCxnSpPr>
          <p:nvPr/>
        </p:nvCxnSpPr>
        <p:spPr>
          <a:xfrm>
            <a:off x="6275697" y="2708318"/>
            <a:ext cx="0" cy="286881"/>
          </a:xfrm>
          <a:prstGeom prst="straightConnector1">
            <a:avLst/>
          </a:prstGeom>
          <a:ln w="254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5080A9B-5E44-D78D-834B-F9FD3716E095}"/>
              </a:ext>
            </a:extLst>
          </p:cNvPr>
          <p:cNvCxnSpPr>
            <a:cxnSpLocks/>
          </p:cNvCxnSpPr>
          <p:nvPr/>
        </p:nvCxnSpPr>
        <p:spPr>
          <a:xfrm>
            <a:off x="6024563" y="4288042"/>
            <a:ext cx="0" cy="264127"/>
          </a:xfrm>
          <a:prstGeom prst="straightConnector1">
            <a:avLst/>
          </a:prstGeom>
          <a:ln w="2540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ctor: Elbow 86">
            <a:extLst>
              <a:ext uri="{FF2B5EF4-FFF2-40B4-BE49-F238E27FC236}">
                <a16:creationId xmlns:a16="http://schemas.microsoft.com/office/drawing/2014/main" id="{A3465D37-AA23-2DD0-65F4-000C0BD8BD61}"/>
              </a:ext>
            </a:extLst>
          </p:cNvPr>
          <p:cNvCxnSpPr>
            <a:cxnSpLocks/>
            <a:stCxn id="45" idx="0"/>
            <a:endCxn id="51" idx="3"/>
          </p:cNvCxnSpPr>
          <p:nvPr/>
        </p:nvCxnSpPr>
        <p:spPr>
          <a:xfrm flipV="1">
            <a:off x="6614621" y="1366203"/>
            <a:ext cx="1726457" cy="3821011"/>
          </a:xfrm>
          <a:prstGeom prst="bentConnector3">
            <a:avLst/>
          </a:prstGeom>
          <a:ln w="4445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D098878D-E903-51B2-410B-7DB9AE67B6C1}"/>
              </a:ext>
            </a:extLst>
          </p:cNvPr>
          <p:cNvCxnSpPr>
            <a:cxnSpLocks/>
          </p:cNvCxnSpPr>
          <p:nvPr/>
        </p:nvCxnSpPr>
        <p:spPr>
          <a:xfrm>
            <a:off x="9677400" y="1671971"/>
            <a:ext cx="542925" cy="264880"/>
          </a:xfrm>
          <a:prstGeom prst="straightConnector1">
            <a:avLst/>
          </a:prstGeom>
          <a:ln w="28575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072FCB3A-78AB-BDD8-AEA0-1D4646EB7670}"/>
              </a:ext>
            </a:extLst>
          </p:cNvPr>
          <p:cNvCxnSpPr>
            <a:cxnSpLocks/>
          </p:cNvCxnSpPr>
          <p:nvPr/>
        </p:nvCxnSpPr>
        <p:spPr>
          <a:xfrm flipH="1">
            <a:off x="9629775" y="2603506"/>
            <a:ext cx="590550" cy="316913"/>
          </a:xfrm>
          <a:prstGeom prst="straightConnector1">
            <a:avLst/>
          </a:prstGeom>
          <a:ln w="28575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8C8B524B-E689-F897-0C6B-B742DDF31C64}"/>
              </a:ext>
            </a:extLst>
          </p:cNvPr>
          <p:cNvCxnSpPr>
            <a:cxnSpLocks/>
          </p:cNvCxnSpPr>
          <p:nvPr/>
        </p:nvCxnSpPr>
        <p:spPr>
          <a:xfrm>
            <a:off x="9658921" y="3544319"/>
            <a:ext cx="561404" cy="329276"/>
          </a:xfrm>
          <a:prstGeom prst="straightConnector1">
            <a:avLst/>
          </a:prstGeom>
          <a:ln w="34925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B6290369-CD75-F925-2BF1-FFC48F1C0614}"/>
              </a:ext>
            </a:extLst>
          </p:cNvPr>
          <p:cNvCxnSpPr>
            <a:cxnSpLocks/>
          </p:cNvCxnSpPr>
          <p:nvPr/>
        </p:nvCxnSpPr>
        <p:spPr>
          <a:xfrm flipH="1">
            <a:off x="9561808" y="4638675"/>
            <a:ext cx="658517" cy="363872"/>
          </a:xfrm>
          <a:prstGeom prst="straightConnector1">
            <a:avLst/>
          </a:prstGeom>
          <a:ln w="31750">
            <a:solidFill>
              <a:schemeClr val="accent2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8335B540-F648-229F-9852-5E40D6503F61}"/>
              </a:ext>
            </a:extLst>
          </p:cNvPr>
          <p:cNvSpPr txBox="1"/>
          <p:nvPr/>
        </p:nvSpPr>
        <p:spPr>
          <a:xfrm>
            <a:off x="7510460" y="865326"/>
            <a:ext cx="4182156" cy="526297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2400" dirty="0"/>
              <a:t>In Iterative Model we start 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wi</a:t>
            </a:r>
            <a:r>
              <a:rPr lang="en-US" sz="2400" dirty="0"/>
              <a:t>th some of the software 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specifications</a:t>
            </a:r>
            <a:r>
              <a:rPr lang="en-US" sz="2400" dirty="0"/>
              <a:t> and develop 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</a:t>
            </a:r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first</a:t>
            </a:r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2400" dirty="0"/>
              <a:t>version of the 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software.</a:t>
            </a:r>
          </a:p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	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After the first ve</a:t>
            </a:r>
            <a:r>
              <a:rPr lang="en-US" sz="2400" dirty="0"/>
              <a:t>rsion if 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there is a need to change </a:t>
            </a:r>
            <a:r>
              <a:rPr lang="en-US" sz="2400" dirty="0"/>
              <a:t>the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software, then a new version of the software is created with a new iteration. </a:t>
            </a:r>
          </a:p>
          <a:p>
            <a:r>
              <a:rPr lang="en-US" sz="24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	Every release of the Iterative Model finishes in an exact and fixed period that is called iteration.</a:t>
            </a:r>
            <a:endParaRPr lang="en-IN" sz="24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2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/>
      <p:bldP spid="29" grpId="0"/>
      <p:bldP spid="37" grpId="0"/>
      <p:bldP spid="38" grpId="0"/>
      <p:bldP spid="39" grpId="0"/>
      <p:bldP spid="42" grpId="0"/>
      <p:bldP spid="43" grpId="0" animBg="1"/>
      <p:bldP spid="44" grpId="0" animBg="1"/>
      <p:bldP spid="45" grpId="0" animBg="1"/>
      <p:bldP spid="46" grpId="0" animBg="1"/>
      <p:bldP spid="47" grpId="0"/>
      <p:bldP spid="48" grpId="0"/>
      <p:bldP spid="49" grpId="0"/>
      <p:bldP spid="50" grpId="0"/>
      <p:bldP spid="51" grpId="0" animBg="1"/>
      <p:bldP spid="52" grpId="0" animBg="1"/>
      <p:bldP spid="53" grpId="0" animBg="1"/>
      <p:bldP spid="54" grpId="0" animBg="1"/>
      <p:bldP spid="55" grpId="0"/>
      <p:bldP spid="56" grpId="0"/>
      <p:bldP spid="57" grpId="0"/>
      <p:bldP spid="58" grpId="0"/>
      <p:bldP spid="59" grpId="0" animBg="1"/>
      <p:bldP spid="60" grpId="0"/>
      <p:bldP spid="1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 For Choosing Iterative Model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444500" y="1854470"/>
            <a:ext cx="11145157" cy="4241529"/>
          </a:xfrm>
        </p:spPr>
        <p:txBody>
          <a:bodyPr anchor="t">
            <a:noAutofit/>
          </a:bodyPr>
          <a:lstStyle/>
          <a:p>
            <a:r>
              <a:rPr lang="en-US" sz="2000" u="sng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Refinement</a:t>
            </a:r>
            <a:r>
              <a:rPr lang="en-US" sz="2000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Each iteration are developed separately this allows development, Testing ,and deployment easy and end product is less error prone.</a:t>
            </a:r>
          </a:p>
          <a:p>
            <a:endParaRPr lang="en-US" sz="2000" spc="3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sz="2000" u="sng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Flexibility</a:t>
            </a:r>
            <a:r>
              <a:rPr lang="en-US" sz="2000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This model allows adding new feature easy as we can just add a new Iteration.</a:t>
            </a:r>
          </a:p>
          <a:p>
            <a:endParaRPr lang="en-US" sz="2000" spc="3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sz="2000" u="sng" spc="300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Paralla</a:t>
            </a:r>
            <a:r>
              <a:rPr lang="en-US" sz="2000" u="sng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Development</a:t>
            </a:r>
            <a:r>
              <a:rPr lang="en-US" sz="2000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 Multiple Iteration can run at the same time as they are independent of each other.</a:t>
            </a:r>
          </a:p>
          <a:p>
            <a:endParaRPr lang="en-US" sz="2000" spc="3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sz="2000" u="sng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Risk management</a:t>
            </a:r>
            <a:r>
              <a:rPr lang="en-US" sz="2000" spc="3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Risk identification and resolving is done for each iteration this makes risk management less complex and easy.</a:t>
            </a:r>
          </a:p>
        </p:txBody>
      </p:sp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38800" y="487073"/>
            <a:ext cx="6229469" cy="1243584"/>
          </a:xfrm>
        </p:spPr>
        <p:txBody>
          <a:bodyPr/>
          <a:lstStyle/>
          <a:p>
            <a:r>
              <a:rPr lang="en-US" dirty="0"/>
              <a:t>Data Flow Diagram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539F2-EE4D-8C34-A959-C9D4474F84E3}"/>
              </a:ext>
            </a:extLst>
          </p:cNvPr>
          <p:cNvSpPr txBox="1"/>
          <p:nvPr/>
        </p:nvSpPr>
        <p:spPr>
          <a:xfrm>
            <a:off x="834571" y="1874728"/>
            <a:ext cx="1086757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							</a:t>
            </a:r>
            <a:r>
              <a:rPr lang="en-US" sz="4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</a:t>
            </a:r>
            <a:r>
              <a:rPr lang="en-US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ata Flow Diagram (DFD) 					represents the flow of data within 					information systems. It provide a graphical 			representation of the data flow of a system can be 		understood by both technical and non-technical users.</a:t>
            </a:r>
          </a:p>
          <a:p>
            <a:r>
              <a:rPr lang="en-US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			</a:t>
            </a:r>
            <a:endParaRPr lang="en-US" sz="8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			Bellow is DFD of leave management system for  	client of authentication and authorization, applying and 	managing leave.</a:t>
            </a:r>
          </a:p>
        </p:txBody>
      </p:sp>
    </p:spTree>
    <p:extLst>
      <p:ext uri="{BB962C8B-B14F-4D97-AF65-F5344CB8AC3E}">
        <p14:creationId xmlns:p14="http://schemas.microsoft.com/office/powerpoint/2010/main" val="169772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A1AE0E-3A61-D0B0-F4E8-96CAA788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DFD Leave 0 (Context Diagram)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9CD18B-FC6A-B393-F489-A7FC64C32F61}"/>
              </a:ext>
            </a:extLst>
          </p:cNvPr>
          <p:cNvSpPr txBox="1"/>
          <p:nvPr/>
        </p:nvSpPr>
        <p:spPr>
          <a:xfrm>
            <a:off x="7850634" y="1786738"/>
            <a:ext cx="4097787" cy="4092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spc="3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rPr>
              <a:t>	</a:t>
            </a:r>
            <a:r>
              <a:rPr lang="en-US" sz="2200" spc="3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The context diagram is the most basic representation of the system, showing the system as a whole and its interactions with external entities.</a:t>
            </a:r>
            <a:endParaRPr lang="en-IN" sz="2200" spc="3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896F235-5792-0A31-5881-AB16C8A5E94F}"/>
              </a:ext>
            </a:extLst>
          </p:cNvPr>
          <p:cNvSpPr/>
          <p:nvPr/>
        </p:nvSpPr>
        <p:spPr>
          <a:xfrm>
            <a:off x="574157" y="2275367"/>
            <a:ext cx="6751675" cy="4167963"/>
          </a:xfrm>
          <a:prstGeom prst="roundRect">
            <a:avLst>
              <a:gd name="adj" fmla="val 3267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FC0FA8C-F57D-2659-7853-2A776AD8E7E5}"/>
              </a:ext>
            </a:extLst>
          </p:cNvPr>
          <p:cNvSpPr/>
          <p:nvPr/>
        </p:nvSpPr>
        <p:spPr>
          <a:xfrm>
            <a:off x="1236033" y="2861221"/>
            <a:ext cx="5427921" cy="1290793"/>
          </a:xfrm>
          <a:prstGeom prst="roundRect">
            <a:avLst>
              <a:gd name="adj" fmla="val 8367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C73B93-48B2-8B76-A68F-D3286A34A312}"/>
              </a:ext>
            </a:extLst>
          </p:cNvPr>
          <p:cNvSpPr txBox="1"/>
          <p:nvPr/>
        </p:nvSpPr>
        <p:spPr>
          <a:xfrm>
            <a:off x="1455615" y="2337373"/>
            <a:ext cx="4892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Leave management System Client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9E1639-D9E1-6CF0-C5EE-0B2B286B74DD}"/>
              </a:ext>
            </a:extLst>
          </p:cNvPr>
          <p:cNvSpPr/>
          <p:nvPr/>
        </p:nvSpPr>
        <p:spPr>
          <a:xfrm>
            <a:off x="3102048" y="1273249"/>
            <a:ext cx="1695893" cy="6326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USER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54FB3F5-D38C-0CA0-5B13-B2784540778A}"/>
              </a:ext>
            </a:extLst>
          </p:cNvPr>
          <p:cNvCxnSpPr>
            <a:cxnSpLocks/>
            <a:stCxn id="6" idx="2"/>
            <a:endCxn id="2" idx="0"/>
          </p:cNvCxnSpPr>
          <p:nvPr/>
        </p:nvCxnSpPr>
        <p:spPr>
          <a:xfrm>
            <a:off x="3949995" y="1905886"/>
            <a:ext cx="0" cy="3694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90399D6-6004-0B90-6AD6-CAE903544977}"/>
              </a:ext>
            </a:extLst>
          </p:cNvPr>
          <p:cNvSpPr/>
          <p:nvPr/>
        </p:nvSpPr>
        <p:spPr>
          <a:xfrm>
            <a:off x="1509823" y="3167336"/>
            <a:ext cx="1552354" cy="61892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Authentication &amp; Authorization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9FEAD93-D04F-8C89-4DC5-1C668B1CDB99}"/>
              </a:ext>
            </a:extLst>
          </p:cNvPr>
          <p:cNvSpPr/>
          <p:nvPr/>
        </p:nvSpPr>
        <p:spPr>
          <a:xfrm>
            <a:off x="3371406" y="3162179"/>
            <a:ext cx="1410586" cy="62019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Leave </a:t>
            </a:r>
          </a:p>
          <a:p>
            <a:pPr algn="ctr"/>
            <a:r>
              <a:rPr lang="en-IN" sz="1400" dirty="0"/>
              <a:t>Management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06896C9-556D-BA24-954E-1A223B064892}"/>
              </a:ext>
            </a:extLst>
          </p:cNvPr>
          <p:cNvSpPr/>
          <p:nvPr/>
        </p:nvSpPr>
        <p:spPr>
          <a:xfrm>
            <a:off x="5020562" y="3152515"/>
            <a:ext cx="1327739" cy="62019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/>
              <a:t>Employee</a:t>
            </a:r>
          </a:p>
          <a:p>
            <a:pPr algn="ctr"/>
            <a:r>
              <a:rPr lang="en-IN" sz="1400" dirty="0"/>
              <a:t>Management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2C54A3D-D8EE-9EE8-E72D-D3C1B25ADBEB}"/>
              </a:ext>
            </a:extLst>
          </p:cNvPr>
          <p:cNvSpPr/>
          <p:nvPr/>
        </p:nvSpPr>
        <p:spPr>
          <a:xfrm>
            <a:off x="1303104" y="5078742"/>
            <a:ext cx="5427921" cy="1059495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6A14BE-1ABA-899D-EC90-87D917B76B60}"/>
              </a:ext>
            </a:extLst>
          </p:cNvPr>
          <p:cNvSpPr txBox="1"/>
          <p:nvPr/>
        </p:nvSpPr>
        <p:spPr>
          <a:xfrm>
            <a:off x="3657353" y="4571994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Admin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D1AEEA12-F255-FF4C-50FB-CD08F482F624}"/>
              </a:ext>
            </a:extLst>
          </p:cNvPr>
          <p:cNvSpPr/>
          <p:nvPr/>
        </p:nvSpPr>
        <p:spPr>
          <a:xfrm>
            <a:off x="1743739" y="5307359"/>
            <a:ext cx="1738423" cy="59010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Manager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EB0D374-B64A-E9CC-3C76-115F0A68BAAC}"/>
              </a:ext>
            </a:extLst>
          </p:cNvPr>
          <p:cNvSpPr/>
          <p:nvPr/>
        </p:nvSpPr>
        <p:spPr>
          <a:xfrm>
            <a:off x="4471607" y="5289483"/>
            <a:ext cx="1738423" cy="59010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16268665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6" grpId="0" animBg="1"/>
      <p:bldP spid="12" grpId="0" animBg="1"/>
      <p:bldP spid="19" grpId="0" animBg="1"/>
      <p:bldP spid="21" grpId="0" animBg="1"/>
      <p:bldP spid="23" grpId="0" animBg="1"/>
      <p:bldP spid="27" grpId="0"/>
      <p:bldP spid="29" grpId="0" animBg="1"/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9362" y="2318111"/>
            <a:ext cx="4341178" cy="1243584"/>
          </a:xfrm>
        </p:spPr>
        <p:txBody>
          <a:bodyPr/>
          <a:lstStyle/>
          <a:p>
            <a:r>
              <a:rPr lang="en-US" dirty="0"/>
              <a:t>DFD Level 1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539F2-EE4D-8C34-A959-C9D4474F84E3}"/>
              </a:ext>
            </a:extLst>
          </p:cNvPr>
          <p:cNvSpPr txBox="1"/>
          <p:nvPr/>
        </p:nvSpPr>
        <p:spPr>
          <a:xfrm>
            <a:off x="4726172" y="3561695"/>
            <a:ext cx="66485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This shows more detailed view of data flow of the system by breaking it down into multiple sub module</a:t>
            </a:r>
          </a:p>
        </p:txBody>
      </p:sp>
    </p:spTree>
    <p:extLst>
      <p:ext uri="{BB962C8B-B14F-4D97-AF65-F5344CB8AC3E}">
        <p14:creationId xmlns:p14="http://schemas.microsoft.com/office/powerpoint/2010/main" val="276248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703</TotalTime>
  <Words>1463</Words>
  <Application>Microsoft Office PowerPoint</Application>
  <PresentationFormat>Widescreen</PresentationFormat>
  <Paragraphs>308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Cascadia Mono SemiBold</vt:lpstr>
      <vt:lpstr>Trade Gothic LT Pro</vt:lpstr>
      <vt:lpstr>Trebuchet MS</vt:lpstr>
      <vt:lpstr>Office Theme</vt:lpstr>
      <vt:lpstr>Leave Management  System</vt:lpstr>
      <vt:lpstr>Over view</vt:lpstr>
      <vt:lpstr>Problem Statement</vt:lpstr>
      <vt:lpstr>Process Model</vt:lpstr>
      <vt:lpstr>Iterative Model</vt:lpstr>
      <vt:lpstr>Reason For Choosing Iterative Model</vt:lpstr>
      <vt:lpstr>Data Flow Diagram</vt:lpstr>
      <vt:lpstr>DFD Leave 0 (Context Diagram)</vt:lpstr>
      <vt:lpstr>DFD Level 1</vt:lpstr>
      <vt:lpstr>PowerPoint Presentation</vt:lpstr>
      <vt:lpstr>DFD Level 2</vt:lpstr>
      <vt:lpstr>PowerPoint Presentation</vt:lpstr>
      <vt:lpstr>PowerPoint Presentation</vt:lpstr>
      <vt:lpstr>PowerPoint Presentation</vt:lpstr>
      <vt:lpstr>PowerPoint Presentation</vt:lpstr>
      <vt:lpstr>Entity Relationship Diagram</vt:lpstr>
      <vt:lpstr>PowerPoint Presentation</vt:lpstr>
      <vt:lpstr>Functional Point Calculation</vt:lpstr>
      <vt:lpstr>PowerPoint Presentation</vt:lpstr>
      <vt:lpstr>Unadjusted Functional Point</vt:lpstr>
      <vt:lpstr>Effort Calculation</vt:lpstr>
      <vt:lpstr>PowerPoint Presentation</vt:lpstr>
      <vt:lpstr>If we break down the effort calculation for each activity:</vt:lpstr>
      <vt:lpstr>Effort Calculation Summery</vt:lpstr>
      <vt:lpstr>TimeLine Chart</vt:lpstr>
      <vt:lpstr>Gant chart Timeline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Poulastaa Das</dc:creator>
  <cp:lastModifiedBy>Poulastaa Das</cp:lastModifiedBy>
  <cp:revision>112</cp:revision>
  <dcterms:created xsi:type="dcterms:W3CDTF">2024-08-03T19:39:20Z</dcterms:created>
  <dcterms:modified xsi:type="dcterms:W3CDTF">2024-08-04T20:38:12Z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